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65" r:id="rId3"/>
    <p:sldId id="373" r:id="rId4"/>
    <p:sldId id="367" r:id="rId5"/>
    <p:sldId id="357" r:id="rId6"/>
    <p:sldId id="358" r:id="rId7"/>
    <p:sldId id="329" r:id="rId8"/>
    <p:sldId id="347" r:id="rId9"/>
    <p:sldId id="258" r:id="rId10"/>
    <p:sldId id="344" r:id="rId11"/>
    <p:sldId id="349" r:id="rId12"/>
    <p:sldId id="257" r:id="rId13"/>
    <p:sldId id="260" r:id="rId14"/>
    <p:sldId id="327" r:id="rId15"/>
    <p:sldId id="328" r:id="rId16"/>
    <p:sldId id="365" r:id="rId17"/>
    <p:sldId id="366" r:id="rId18"/>
    <p:sldId id="264" r:id="rId19"/>
    <p:sldId id="343" r:id="rId20"/>
    <p:sldId id="353" r:id="rId21"/>
    <p:sldId id="371" r:id="rId22"/>
    <p:sldId id="340" r:id="rId23"/>
    <p:sldId id="350" r:id="rId24"/>
    <p:sldId id="368" r:id="rId25"/>
    <p:sldId id="369" r:id="rId26"/>
    <p:sldId id="270" r:id="rId27"/>
    <p:sldId id="272" r:id="rId28"/>
    <p:sldId id="360" r:id="rId29"/>
    <p:sldId id="363" r:id="rId30"/>
    <p:sldId id="361" r:id="rId31"/>
    <p:sldId id="362" r:id="rId32"/>
    <p:sldId id="274" r:id="rId33"/>
    <p:sldId id="276" r:id="rId34"/>
    <p:sldId id="278" r:id="rId35"/>
    <p:sldId id="279" r:id="rId36"/>
    <p:sldId id="280" r:id="rId37"/>
    <p:sldId id="282" r:id="rId38"/>
    <p:sldId id="283" r:id="rId39"/>
    <p:sldId id="285" r:id="rId40"/>
    <p:sldId id="286" r:id="rId41"/>
    <p:sldId id="335" r:id="rId42"/>
    <p:sldId id="287" r:id="rId43"/>
    <p:sldId id="330" r:id="rId44"/>
    <p:sldId id="289" r:id="rId45"/>
    <p:sldId id="290" r:id="rId46"/>
    <p:sldId id="291" r:id="rId47"/>
    <p:sldId id="292" r:id="rId48"/>
    <p:sldId id="294" r:id="rId49"/>
    <p:sldId id="295" r:id="rId50"/>
    <p:sldId id="296" r:id="rId51"/>
    <p:sldId id="297" r:id="rId52"/>
    <p:sldId id="336" r:id="rId53"/>
    <p:sldId id="299" r:id="rId54"/>
    <p:sldId id="300" r:id="rId55"/>
    <p:sldId id="302" r:id="rId56"/>
    <p:sldId id="304" r:id="rId57"/>
    <p:sldId id="308" r:id="rId58"/>
    <p:sldId id="370" r:id="rId59"/>
    <p:sldId id="312" r:id="rId60"/>
    <p:sldId id="313" r:id="rId61"/>
    <p:sldId id="314" r:id="rId62"/>
    <p:sldId id="315" r:id="rId63"/>
    <p:sldId id="316" r:id="rId64"/>
    <p:sldId id="318" r:id="rId65"/>
    <p:sldId id="319" r:id="rId66"/>
    <p:sldId id="320" r:id="rId67"/>
    <p:sldId id="321" r:id="rId68"/>
    <p:sldId id="322" r:id="rId69"/>
    <p:sldId id="324" r:id="rId70"/>
    <p:sldId id="372"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52" autoAdjust="0"/>
  </p:normalViewPr>
  <p:slideViewPr>
    <p:cSldViewPr snapToGrid="0">
      <p:cViewPr varScale="1">
        <p:scale>
          <a:sx n="84" d="100"/>
          <a:sy n="84" d="100"/>
        </p:scale>
        <p:origin x="629" y="7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C71D0-26B2-41D3-AAFA-846976B38FBB}" type="datetimeFigureOut">
              <a:rPr lang="zh-CN" altLang="en-US" smtClean="0"/>
              <a:t>2023/10/8 Sunday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8F29E-1EF7-44E1-83A4-85E0A93DC8AF}" type="slidenum">
              <a:rPr lang="zh-CN" altLang="en-US" smtClean="0"/>
              <a:t>‹#›</a:t>
            </a:fld>
            <a:endParaRPr lang="zh-CN" altLang="en-US"/>
          </a:p>
        </p:txBody>
      </p:sp>
    </p:spTree>
    <p:extLst>
      <p:ext uri="{BB962C8B-B14F-4D97-AF65-F5344CB8AC3E}">
        <p14:creationId xmlns:p14="http://schemas.microsoft.com/office/powerpoint/2010/main" val="331280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什么是</a:t>
            </a:r>
            <a:r>
              <a:rPr lang="en-US" altLang="zh-CN" dirty="0" smtClean="0"/>
              <a:t>cancer? </a:t>
            </a:r>
            <a:r>
              <a:rPr lang="zh-CN" altLang="en-US" dirty="0" smtClean="0"/>
              <a:t>这门科学研究目前状况？目前研究热点</a:t>
            </a:r>
            <a:r>
              <a:rPr lang="en-US" altLang="zh-CN" dirty="0" smtClean="0"/>
              <a:t>… </a:t>
            </a:r>
            <a:r>
              <a:rPr lang="zh-CN" altLang="en-US" dirty="0" smtClean="0"/>
              <a:t>肿瘤基因组，肿瘤精准医疗，免疫疗法</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1</a:t>
            </a:fld>
            <a:endParaRPr lang="zh-CN" altLang="en-US"/>
          </a:p>
        </p:txBody>
      </p:sp>
    </p:spTree>
    <p:extLst>
      <p:ext uri="{BB962C8B-B14F-4D97-AF65-F5344CB8AC3E}">
        <p14:creationId xmlns:p14="http://schemas.microsoft.com/office/powerpoint/2010/main" val="3042115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16</a:t>
            </a:fld>
            <a:endParaRPr lang="zh-CN" altLang="en-US"/>
          </a:p>
        </p:txBody>
      </p:sp>
    </p:spTree>
    <p:extLst>
      <p:ext uri="{BB962C8B-B14F-4D97-AF65-F5344CB8AC3E}">
        <p14:creationId xmlns:p14="http://schemas.microsoft.com/office/powerpoint/2010/main" val="414550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如果把年龄这个坐标轴延长，一些常见肿瘤发病率也是下调</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17</a:t>
            </a:fld>
            <a:endParaRPr lang="zh-CN" altLang="en-US"/>
          </a:p>
        </p:txBody>
      </p:sp>
    </p:spTree>
    <p:extLst>
      <p:ext uri="{BB962C8B-B14F-4D97-AF65-F5344CB8AC3E}">
        <p14:creationId xmlns:p14="http://schemas.microsoft.com/office/powerpoint/2010/main" val="3157730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smtClean="0"/>
              <a:t>重点</a:t>
            </a:r>
            <a:r>
              <a:rPr lang="zh-CN" altLang="en-US" dirty="0" smtClean="0"/>
              <a:t>。 想想为什么？  上完这门课估计大家应该对这个问题有自己的答案。这个问题分解为两个问题，第一为什么年纪越大肿瘤发病越高？第二为什么年纪足够大发病反而降低？</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18</a:t>
            </a:fld>
            <a:endParaRPr lang="zh-CN" altLang="en-US"/>
          </a:p>
        </p:txBody>
      </p:sp>
    </p:spTree>
    <p:extLst>
      <p:ext uri="{BB962C8B-B14F-4D97-AF65-F5344CB8AC3E}">
        <p14:creationId xmlns:p14="http://schemas.microsoft.com/office/powerpoint/2010/main" val="2789295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肿瘤发生运气占了不小成分，除此之外</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19</a:t>
            </a:fld>
            <a:endParaRPr lang="zh-CN" altLang="en-US"/>
          </a:p>
        </p:txBody>
      </p:sp>
    </p:spTree>
    <p:extLst>
      <p:ext uri="{BB962C8B-B14F-4D97-AF65-F5344CB8AC3E}">
        <p14:creationId xmlns:p14="http://schemas.microsoft.com/office/powerpoint/2010/main" val="1300207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重点</a:t>
            </a:r>
            <a:r>
              <a:rPr lang="en-US" altLang="zh-CN" dirty="0" smtClean="0"/>
              <a:t>, </a:t>
            </a:r>
            <a:r>
              <a:rPr lang="zh-CN" altLang="en-US" dirty="0" smtClean="0"/>
              <a:t>二战后芥子气（可杀死增殖白细胞）用于肿瘤治疗，均杀死快速增殖细胞，</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22</a:t>
            </a:fld>
            <a:endParaRPr lang="zh-CN" altLang="en-US"/>
          </a:p>
        </p:txBody>
      </p:sp>
    </p:spTree>
    <p:extLst>
      <p:ext uri="{BB962C8B-B14F-4D97-AF65-F5344CB8AC3E}">
        <p14:creationId xmlns:p14="http://schemas.microsoft.com/office/powerpoint/2010/main" val="94998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PD-L1 </a:t>
            </a:r>
            <a:r>
              <a:rPr lang="zh-CN" altLang="en-US" dirty="0" smtClean="0"/>
              <a:t>抗体。。。</a:t>
            </a:r>
            <a:endParaRPr lang="en-US" altLang="zh-CN" dirty="0" smtClean="0"/>
          </a:p>
          <a:p>
            <a:r>
              <a:rPr lang="en-US" altLang="zh-CN" dirty="0" smtClean="0"/>
              <a:t>CAR-T</a:t>
            </a:r>
            <a:r>
              <a:rPr lang="zh-CN" altLang="en-US" dirty="0" smtClean="0"/>
              <a:t> 价格和效果。。。</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23</a:t>
            </a:fld>
            <a:endParaRPr lang="zh-CN" altLang="en-US"/>
          </a:p>
        </p:txBody>
      </p:sp>
    </p:spTree>
    <p:extLst>
      <p:ext uri="{BB962C8B-B14F-4D97-AF65-F5344CB8AC3E}">
        <p14:creationId xmlns:p14="http://schemas.microsoft.com/office/powerpoint/2010/main" val="3276087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分子生物学内容博大精深，这门课简单讲几点。下面的图片内容主要来自参考书，内容挺杂，总结有如下三个方面</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24</a:t>
            </a:fld>
            <a:endParaRPr lang="zh-CN" altLang="en-US"/>
          </a:p>
        </p:txBody>
      </p:sp>
    </p:spTree>
    <p:extLst>
      <p:ext uri="{BB962C8B-B14F-4D97-AF65-F5344CB8AC3E}">
        <p14:creationId xmlns:p14="http://schemas.microsoft.com/office/powerpoint/2010/main" val="1292952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重点</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25</a:t>
            </a:fld>
            <a:endParaRPr lang="zh-CN" altLang="en-US"/>
          </a:p>
        </p:txBody>
      </p:sp>
    </p:spTree>
    <p:extLst>
      <p:ext uri="{BB962C8B-B14F-4D97-AF65-F5344CB8AC3E}">
        <p14:creationId xmlns:p14="http://schemas.microsoft.com/office/powerpoint/2010/main" val="2758258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肿瘤也是</a:t>
            </a:r>
            <a:r>
              <a:rPr lang="en-US" altLang="zh-CN" dirty="0" smtClean="0"/>
              <a:t>evolution</a:t>
            </a:r>
            <a:r>
              <a:rPr lang="zh-CN" altLang="en-US" dirty="0" smtClean="0"/>
              <a:t>，优胜劣汰，最后长出来的都是</a:t>
            </a:r>
            <a:r>
              <a:rPr lang="en-US" altLang="zh-CN" dirty="0" smtClean="0"/>
              <a:t>strong</a:t>
            </a:r>
            <a:r>
              <a:rPr lang="zh-CN" altLang="en-US" dirty="0" smtClean="0"/>
              <a:t>肿瘤细胞</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32</a:t>
            </a:fld>
            <a:endParaRPr lang="zh-CN" altLang="en-US"/>
          </a:p>
        </p:txBody>
      </p:sp>
    </p:spTree>
    <p:extLst>
      <p:ext uri="{BB962C8B-B14F-4D97-AF65-F5344CB8AC3E}">
        <p14:creationId xmlns:p14="http://schemas.microsoft.com/office/powerpoint/2010/main" val="2122038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基因在染色体上分布，唾液腺染色体为例，是一个常识，预计高中时也提到过</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37</a:t>
            </a:fld>
            <a:endParaRPr lang="zh-CN" altLang="en-US"/>
          </a:p>
        </p:txBody>
      </p:sp>
    </p:spTree>
    <p:extLst>
      <p:ext uri="{BB962C8B-B14F-4D97-AF65-F5344CB8AC3E}">
        <p14:creationId xmlns:p14="http://schemas.microsoft.com/office/powerpoint/2010/main" val="174694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考核方式：平时 </a:t>
            </a:r>
            <a:r>
              <a:rPr lang="en-US" altLang="zh-CN" dirty="0" smtClean="0"/>
              <a:t>30% </a:t>
            </a:r>
            <a:r>
              <a:rPr lang="zh-CN" altLang="en-US" dirty="0" smtClean="0"/>
              <a:t>期中 </a:t>
            </a:r>
            <a:r>
              <a:rPr lang="en-US" altLang="zh-CN" dirty="0" smtClean="0"/>
              <a:t>30% </a:t>
            </a:r>
            <a:r>
              <a:rPr lang="zh-CN" altLang="en-US" dirty="0" smtClean="0"/>
              <a:t>期末 </a:t>
            </a:r>
            <a:r>
              <a:rPr lang="en-US" altLang="zh-CN" dirty="0" smtClean="0"/>
              <a:t>40%</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2</a:t>
            </a:fld>
            <a:endParaRPr lang="zh-CN" altLang="en-US"/>
          </a:p>
        </p:txBody>
      </p:sp>
    </p:spTree>
    <p:extLst>
      <p:ext uri="{BB962C8B-B14F-4D97-AF65-F5344CB8AC3E}">
        <p14:creationId xmlns:p14="http://schemas.microsoft.com/office/powerpoint/2010/main" val="3924656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荧光原位杂交技术</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38</a:t>
            </a:fld>
            <a:endParaRPr lang="zh-CN" altLang="en-US"/>
          </a:p>
        </p:txBody>
      </p:sp>
    </p:spTree>
    <p:extLst>
      <p:ext uri="{BB962C8B-B14F-4D97-AF65-F5344CB8AC3E}">
        <p14:creationId xmlns:p14="http://schemas.microsoft.com/office/powerpoint/2010/main" val="123452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章节标题，这个结论希望大家能记住</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41</a:t>
            </a:fld>
            <a:endParaRPr lang="zh-CN" altLang="en-US"/>
          </a:p>
        </p:txBody>
      </p:sp>
    </p:spTree>
    <p:extLst>
      <p:ext uri="{BB962C8B-B14F-4D97-AF65-F5344CB8AC3E}">
        <p14:creationId xmlns:p14="http://schemas.microsoft.com/office/powerpoint/2010/main" val="2936353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重点</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42</a:t>
            </a:fld>
            <a:endParaRPr lang="zh-CN" altLang="en-US"/>
          </a:p>
        </p:txBody>
      </p:sp>
    </p:spTree>
    <p:extLst>
      <p:ext uri="{BB962C8B-B14F-4D97-AF65-F5344CB8AC3E}">
        <p14:creationId xmlns:p14="http://schemas.microsoft.com/office/powerpoint/2010/main" val="122877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正常人细胞有</a:t>
            </a:r>
            <a:r>
              <a:rPr lang="en-US" altLang="zh-CN" dirty="0" smtClean="0"/>
              <a:t>22</a:t>
            </a:r>
            <a:r>
              <a:rPr lang="zh-CN" altLang="en-US" dirty="0" smtClean="0"/>
              <a:t>对常染色体，</a:t>
            </a:r>
            <a:r>
              <a:rPr lang="en-US" altLang="zh-CN" dirty="0" smtClean="0"/>
              <a:t>1</a:t>
            </a:r>
            <a:r>
              <a:rPr lang="zh-CN" altLang="en-US" dirty="0" smtClean="0"/>
              <a:t>对性染色体</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44</a:t>
            </a:fld>
            <a:endParaRPr lang="zh-CN" altLang="en-US"/>
          </a:p>
        </p:txBody>
      </p:sp>
    </p:spTree>
    <p:extLst>
      <p:ext uri="{BB962C8B-B14F-4D97-AF65-F5344CB8AC3E}">
        <p14:creationId xmlns:p14="http://schemas.microsoft.com/office/powerpoint/2010/main" val="3035743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多色荧光原位杂交技术，</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45</a:t>
            </a:fld>
            <a:endParaRPr lang="zh-CN" altLang="en-US"/>
          </a:p>
        </p:txBody>
      </p:sp>
    </p:spTree>
    <p:extLst>
      <p:ext uri="{BB962C8B-B14F-4D97-AF65-F5344CB8AC3E}">
        <p14:creationId xmlns:p14="http://schemas.microsoft.com/office/powerpoint/2010/main" val="859366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46</a:t>
            </a:fld>
            <a:endParaRPr lang="zh-CN" altLang="en-US"/>
          </a:p>
        </p:txBody>
      </p:sp>
    </p:spTree>
    <p:extLst>
      <p:ext uri="{BB962C8B-B14F-4D97-AF65-F5344CB8AC3E}">
        <p14:creationId xmlns:p14="http://schemas.microsoft.com/office/powerpoint/2010/main" val="130045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细胞生活外环境</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55</a:t>
            </a:fld>
            <a:endParaRPr lang="zh-CN" altLang="en-US"/>
          </a:p>
        </p:txBody>
      </p:sp>
    </p:spTree>
    <p:extLst>
      <p:ext uri="{BB962C8B-B14F-4D97-AF65-F5344CB8AC3E}">
        <p14:creationId xmlns:p14="http://schemas.microsoft.com/office/powerpoint/2010/main" val="281727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细胞内很多高级结构都是由蛋白组成，单个蛋白直径在</a:t>
            </a:r>
            <a:r>
              <a:rPr lang="en-US" altLang="zh-CN" dirty="0" smtClean="0"/>
              <a:t>10nm</a:t>
            </a:r>
            <a:r>
              <a:rPr lang="zh-CN" altLang="en-US" dirty="0" smtClean="0"/>
              <a:t>之内，</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57</a:t>
            </a:fld>
            <a:endParaRPr lang="zh-CN" altLang="en-US"/>
          </a:p>
        </p:txBody>
      </p:sp>
    </p:spTree>
    <p:extLst>
      <p:ext uri="{BB962C8B-B14F-4D97-AF65-F5344CB8AC3E}">
        <p14:creationId xmlns:p14="http://schemas.microsoft.com/office/powerpoint/2010/main" val="2534414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61</a:t>
            </a:fld>
            <a:endParaRPr lang="zh-CN" altLang="en-US"/>
          </a:p>
        </p:txBody>
      </p:sp>
    </p:spTree>
    <p:extLst>
      <p:ext uri="{BB962C8B-B14F-4D97-AF65-F5344CB8AC3E}">
        <p14:creationId xmlns:p14="http://schemas.microsoft.com/office/powerpoint/2010/main" val="814621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很形象的一个图</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65</a:t>
            </a:fld>
            <a:endParaRPr lang="zh-CN" altLang="en-US"/>
          </a:p>
        </p:txBody>
      </p:sp>
    </p:spTree>
    <p:extLst>
      <p:ext uri="{BB962C8B-B14F-4D97-AF65-F5344CB8AC3E}">
        <p14:creationId xmlns:p14="http://schemas.microsoft.com/office/powerpoint/2010/main" val="56601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目前的共识在多年以前是不可思议的</a:t>
            </a:r>
            <a:r>
              <a:rPr lang="en-US" altLang="zh-CN" dirty="0" smtClean="0"/>
              <a:t>;</a:t>
            </a:r>
            <a:r>
              <a:rPr lang="zh-CN" altLang="en-US" dirty="0" smtClean="0"/>
              <a:t> 肿瘤发生关键是肿瘤自身变异，也就是说肿瘤细胞和正常细胞是不一样的，后面我们会提到最根本的不一样是</a:t>
            </a:r>
            <a:r>
              <a:rPr lang="en-US" altLang="zh-CN" dirty="0" smtClean="0"/>
              <a:t>genetic</a:t>
            </a:r>
            <a:r>
              <a:rPr lang="zh-CN" altLang="en-US" dirty="0" smtClean="0"/>
              <a:t> 变异。 除此之外，肿瘤与周围环境细胞相互作用也很重要。</a:t>
            </a:r>
            <a:r>
              <a:rPr lang="zh-CN" altLang="en-US" sz="1400" b="1" dirty="0" smtClean="0">
                <a:solidFill>
                  <a:srgbClr val="FF0000"/>
                </a:solidFill>
              </a:rPr>
              <a:t>重点</a:t>
            </a:r>
            <a:r>
              <a:rPr lang="en-US" altLang="zh-CN" sz="1400" b="1" dirty="0" smtClean="0">
                <a:solidFill>
                  <a:srgbClr val="FF0000"/>
                </a:solidFill>
              </a:rPr>
              <a:t>,</a:t>
            </a:r>
            <a:r>
              <a:rPr lang="en-US" altLang="zh-CN" sz="1400" b="1" baseline="0" dirty="0" smtClean="0">
                <a:solidFill>
                  <a:srgbClr val="FF0000"/>
                </a:solidFill>
              </a:rPr>
              <a:t> </a:t>
            </a:r>
            <a:r>
              <a:rPr lang="zh-CN" altLang="en-US" sz="1400" b="0" baseline="0" dirty="0" smtClean="0">
                <a:solidFill>
                  <a:srgbClr val="FF0000"/>
                </a:solidFill>
              </a:rPr>
              <a:t>不仅注重知识，也注重知识的发展历史以及每个时期的局限性。</a:t>
            </a:r>
            <a:endParaRPr lang="zh-CN" altLang="en-US" sz="1400" b="1" dirty="0">
              <a:solidFill>
                <a:srgbClr val="FF0000"/>
              </a:solidFill>
            </a:endParaRPr>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4</a:t>
            </a:fld>
            <a:endParaRPr lang="zh-CN" altLang="en-US"/>
          </a:p>
        </p:txBody>
      </p:sp>
    </p:spTree>
    <p:extLst>
      <p:ext uri="{BB962C8B-B14F-4D97-AF65-F5344CB8AC3E}">
        <p14:creationId xmlns:p14="http://schemas.microsoft.com/office/powerpoint/2010/main" val="53751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69</a:t>
            </a:fld>
            <a:endParaRPr lang="zh-CN" altLang="en-US"/>
          </a:p>
        </p:txBody>
      </p:sp>
    </p:spTree>
    <p:extLst>
      <p:ext uri="{BB962C8B-B14F-4D97-AF65-F5344CB8AC3E}">
        <p14:creationId xmlns:p14="http://schemas.microsoft.com/office/powerpoint/2010/main" val="1793560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现在的知识在多年以前是不可思议的，当然在多年以后可能也是荒谬的。知识在不停更新，问题依然还在，因而更重要！ </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5</a:t>
            </a:fld>
            <a:endParaRPr lang="zh-CN" altLang="en-US"/>
          </a:p>
        </p:txBody>
      </p:sp>
    </p:spTree>
    <p:extLst>
      <p:ext uri="{BB962C8B-B14F-4D97-AF65-F5344CB8AC3E}">
        <p14:creationId xmlns:p14="http://schemas.microsoft.com/office/powerpoint/2010/main" val="3289676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生物学的进步离不开技术，肿瘤研究同样离不开生物技术</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6</a:t>
            </a:fld>
            <a:endParaRPr lang="zh-CN" altLang="en-US"/>
          </a:p>
        </p:txBody>
      </p:sp>
    </p:spTree>
    <p:extLst>
      <p:ext uri="{BB962C8B-B14F-4D97-AF65-F5344CB8AC3E}">
        <p14:creationId xmlns:p14="http://schemas.microsoft.com/office/powerpoint/2010/main" val="41925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从网上下载的图片，肿瘤与衰老相关，几乎所有人都无法避免</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8</a:t>
            </a:fld>
            <a:endParaRPr lang="zh-CN" altLang="en-US"/>
          </a:p>
        </p:txBody>
      </p:sp>
    </p:spTree>
    <p:extLst>
      <p:ext uri="{BB962C8B-B14F-4D97-AF65-F5344CB8AC3E}">
        <p14:creationId xmlns:p14="http://schemas.microsoft.com/office/powerpoint/2010/main" val="93070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10</a:t>
            </a:fld>
            <a:endParaRPr lang="zh-CN" altLang="en-US"/>
          </a:p>
        </p:txBody>
      </p:sp>
    </p:spTree>
    <p:extLst>
      <p:ext uri="{BB962C8B-B14F-4D97-AF65-F5344CB8AC3E}">
        <p14:creationId xmlns:p14="http://schemas.microsoft.com/office/powerpoint/2010/main" val="154938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对数曲线</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14</a:t>
            </a:fld>
            <a:endParaRPr lang="zh-CN" altLang="en-US"/>
          </a:p>
        </p:txBody>
      </p:sp>
    </p:spTree>
    <p:extLst>
      <p:ext uri="{BB962C8B-B14F-4D97-AF65-F5344CB8AC3E}">
        <p14:creationId xmlns:p14="http://schemas.microsoft.com/office/powerpoint/2010/main" val="53982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很多常见肿瘤发病率随年龄增长而指数上调。注意这张图年龄到</a:t>
            </a:r>
            <a:r>
              <a:rPr lang="en-US" altLang="zh-CN" dirty="0" smtClean="0"/>
              <a:t>80</a:t>
            </a:r>
            <a:r>
              <a:rPr lang="zh-CN" altLang="en-US" dirty="0" smtClean="0"/>
              <a:t>岁为止</a:t>
            </a:r>
            <a:endParaRPr lang="zh-CN" altLang="en-US" dirty="0"/>
          </a:p>
        </p:txBody>
      </p:sp>
      <p:sp>
        <p:nvSpPr>
          <p:cNvPr id="4" name="Slide Number Placeholder 3"/>
          <p:cNvSpPr>
            <a:spLocks noGrp="1"/>
          </p:cNvSpPr>
          <p:nvPr>
            <p:ph type="sldNum" sz="quarter" idx="10"/>
          </p:nvPr>
        </p:nvSpPr>
        <p:spPr/>
        <p:txBody>
          <a:bodyPr/>
          <a:lstStyle/>
          <a:p>
            <a:fld id="{A228F29E-1EF7-44E1-83A4-85E0A93DC8AF}" type="slidenum">
              <a:rPr lang="zh-CN" altLang="en-US" smtClean="0"/>
              <a:t>15</a:t>
            </a:fld>
            <a:endParaRPr lang="zh-CN" altLang="en-US"/>
          </a:p>
        </p:txBody>
      </p:sp>
    </p:spTree>
    <p:extLst>
      <p:ext uri="{BB962C8B-B14F-4D97-AF65-F5344CB8AC3E}">
        <p14:creationId xmlns:p14="http://schemas.microsoft.com/office/powerpoint/2010/main" val="2440387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2118896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1381898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17185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4117495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1855762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2448109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8691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1388904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1701310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26794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52ACF3D-58F1-4A6F-A3FC-6C1FDC5A0112}" type="datetimeFigureOut">
              <a:rPr lang="zh-CN" altLang="en-US" smtClean="0"/>
              <a:t>2023/10/8 Sunday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529362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2ACF3D-58F1-4A6F-A3FC-6C1FDC5A0112}" type="datetimeFigureOut">
              <a:rPr lang="zh-CN" altLang="en-US" smtClean="0"/>
              <a:t>2023/10/8 Sunday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B09E5-09A3-4585-8C17-E70DF7E7AD70}" type="slidenum">
              <a:rPr lang="zh-CN" altLang="en-US" smtClean="0"/>
              <a:t>‹#›</a:t>
            </a:fld>
            <a:endParaRPr lang="zh-CN" altLang="en-US"/>
          </a:p>
        </p:txBody>
      </p:sp>
    </p:spTree>
    <p:extLst>
      <p:ext uri="{BB962C8B-B14F-4D97-AF65-F5344CB8AC3E}">
        <p14:creationId xmlns:p14="http://schemas.microsoft.com/office/powerpoint/2010/main" val="211122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Titin" TargetMode="External"/><Relationship Id="rId2" Type="http://schemas.openxmlformats.org/officeDocument/2006/relationships/hyperlink" Target="https://en.wikipedia.org/wiki/Dystrophin" TargetMode="External"/><Relationship Id="rId1" Type="http://schemas.openxmlformats.org/officeDocument/2006/relationships/slideLayout" Target="../slideLayouts/slideLayout7.xml"/><Relationship Id="rId4" Type="http://schemas.openxmlformats.org/officeDocument/2006/relationships/hyperlink" Target="https://en.wikipedia.org/wiki/Exons"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Dystrophin" TargetMode="External"/><Relationship Id="rId13" Type="http://schemas.openxmlformats.org/officeDocument/2006/relationships/hyperlink" Target="http://omim.org/entry/141900?search=hbb%20gene&amp;highlight=gene%20hbb" TargetMode="External"/><Relationship Id="rId3" Type="http://schemas.openxmlformats.org/officeDocument/2006/relationships/hyperlink" Target="http://omim.org/entry/600185" TargetMode="External"/><Relationship Id="rId7" Type="http://schemas.openxmlformats.org/officeDocument/2006/relationships/hyperlink" Target="http://omim.org/entry/516020" TargetMode="External"/><Relationship Id="rId12" Type="http://schemas.openxmlformats.org/officeDocument/2006/relationships/hyperlink" Target="https://en.wikipedia.org/wiki/Hemoglobin" TargetMode="External"/><Relationship Id="rId17" Type="http://schemas.openxmlformats.org/officeDocument/2006/relationships/hyperlink" Target="http://omim.org/entry/188840?search=ttn&amp;highlight=ttn" TargetMode="External"/><Relationship Id="rId2" Type="http://schemas.openxmlformats.org/officeDocument/2006/relationships/hyperlink" Target="https://en.wikipedia.org/wiki/BRCA2" TargetMode="External"/><Relationship Id="rId16" Type="http://schemas.openxmlformats.org/officeDocument/2006/relationships/hyperlink" Target="https://en.wikipedia.org/wiki/Titin" TargetMode="External"/><Relationship Id="rId1" Type="http://schemas.openxmlformats.org/officeDocument/2006/relationships/slideLayout" Target="../slideLayouts/slideLayout7.xml"/><Relationship Id="rId6" Type="http://schemas.openxmlformats.org/officeDocument/2006/relationships/hyperlink" Target="https://en.wikipedia.org/wiki/Cytochrome_b" TargetMode="External"/><Relationship Id="rId11" Type="http://schemas.openxmlformats.org/officeDocument/2006/relationships/hyperlink" Target="http://omim.org/entry/138400" TargetMode="External"/><Relationship Id="rId5" Type="http://schemas.openxmlformats.org/officeDocument/2006/relationships/hyperlink" Target="http://omim.org/entry/602421" TargetMode="External"/><Relationship Id="rId15" Type="http://schemas.openxmlformats.org/officeDocument/2006/relationships/hyperlink" Target="http://omim.org/entry/142709?search=histone%20h1&amp;highlight=h1%20histone" TargetMode="External"/><Relationship Id="rId10" Type="http://schemas.openxmlformats.org/officeDocument/2006/relationships/hyperlink" Target="https://en.wikipedia.org/wiki/Glyceraldehyde-3-phosphate_dehydrogenase" TargetMode="External"/><Relationship Id="rId4" Type="http://schemas.openxmlformats.org/officeDocument/2006/relationships/hyperlink" Target="https://en.wikipedia.org/wiki/Cystic_fibrosis_transmembrane_conductance_regulator" TargetMode="External"/><Relationship Id="rId9" Type="http://schemas.openxmlformats.org/officeDocument/2006/relationships/hyperlink" Target="http://omim.org/entry/300377" TargetMode="External"/><Relationship Id="rId14" Type="http://schemas.openxmlformats.org/officeDocument/2006/relationships/hyperlink" Target="https://en.wikipedia.org/wiki/Histone_H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3549" y="864399"/>
            <a:ext cx="6821676" cy="1384995"/>
          </a:xfrm>
          <a:prstGeom prst="rect">
            <a:avLst/>
          </a:prstGeom>
          <a:noFill/>
        </p:spPr>
        <p:txBody>
          <a:bodyPr wrap="none" rtlCol="0">
            <a:spAutoFit/>
          </a:bodyPr>
          <a:lstStyle/>
          <a:p>
            <a:r>
              <a:rPr lang="en-US" altLang="zh-CN" sz="2800" b="1" dirty="0" smtClean="0"/>
              <a:t>Lecture 1</a:t>
            </a:r>
            <a:endParaRPr lang="en-US" altLang="zh-CN" sz="2800" b="1" dirty="0"/>
          </a:p>
          <a:p>
            <a:endParaRPr lang="en-US" altLang="zh-CN" sz="2800" b="1" dirty="0" smtClean="0"/>
          </a:p>
          <a:p>
            <a:r>
              <a:rPr lang="en-US" altLang="zh-CN" sz="2800" b="1" dirty="0" smtClean="0">
                <a:solidFill>
                  <a:srgbClr val="FF0000"/>
                </a:solidFill>
              </a:rPr>
              <a:t>Introduction and overview of Cancer Biology</a:t>
            </a:r>
            <a:endParaRPr lang="zh-CN" altLang="en-US" sz="2800" b="1" dirty="0"/>
          </a:p>
        </p:txBody>
      </p:sp>
      <p:sp>
        <p:nvSpPr>
          <p:cNvPr id="3" name="TextBox 2"/>
          <p:cNvSpPr txBox="1"/>
          <p:nvPr/>
        </p:nvSpPr>
        <p:spPr>
          <a:xfrm>
            <a:off x="4026377" y="4236175"/>
            <a:ext cx="3598741" cy="1200329"/>
          </a:xfrm>
          <a:prstGeom prst="rect">
            <a:avLst/>
          </a:prstGeom>
          <a:noFill/>
        </p:spPr>
        <p:txBody>
          <a:bodyPr wrap="none" rtlCol="0">
            <a:spAutoFit/>
          </a:bodyPr>
          <a:lstStyle/>
          <a:p>
            <a:pPr algn="ctr"/>
            <a:r>
              <a:rPr lang="en-US" altLang="zh-CN" sz="2400" dirty="0" err="1" smtClean="0"/>
              <a:t>Xue</a:t>
            </a:r>
            <a:r>
              <a:rPr lang="en-US" altLang="zh-CN" sz="2400" dirty="0" smtClean="0"/>
              <a:t>-Song Liu</a:t>
            </a:r>
          </a:p>
          <a:p>
            <a:pPr algn="ctr"/>
            <a:endParaRPr lang="en-US" altLang="zh-CN" sz="2400" dirty="0"/>
          </a:p>
          <a:p>
            <a:pPr algn="ctr"/>
            <a:r>
              <a:rPr lang="en-US" altLang="zh-CN" sz="2400" dirty="0" smtClean="0"/>
              <a:t>liuxs@shanghaitech.edu.cn</a:t>
            </a:r>
            <a:endParaRPr lang="zh-CN" altLang="en-US" sz="2400" dirty="0"/>
          </a:p>
        </p:txBody>
      </p:sp>
      <p:sp>
        <p:nvSpPr>
          <p:cNvPr id="4" name="TextBox 3"/>
          <p:cNvSpPr txBox="1"/>
          <p:nvPr/>
        </p:nvSpPr>
        <p:spPr>
          <a:xfrm>
            <a:off x="5135050" y="3644096"/>
            <a:ext cx="1260281" cy="369332"/>
          </a:xfrm>
          <a:prstGeom prst="rect">
            <a:avLst/>
          </a:prstGeom>
          <a:noFill/>
        </p:spPr>
        <p:txBody>
          <a:bodyPr wrap="none" rtlCol="0">
            <a:spAutoFit/>
          </a:bodyPr>
          <a:lstStyle/>
          <a:p>
            <a:r>
              <a:rPr lang="en-US" altLang="zh-CN" dirty="0" smtClean="0"/>
              <a:t>Oct </a:t>
            </a:r>
            <a:r>
              <a:rPr lang="en-US" altLang="zh-CN" dirty="0"/>
              <a:t>8</a:t>
            </a:r>
            <a:r>
              <a:rPr lang="en-US" altLang="zh-CN" dirty="0" smtClean="0"/>
              <a:t>, 2023</a:t>
            </a:r>
            <a:endParaRPr lang="zh-CN" altLang="en-US" dirty="0"/>
          </a:p>
        </p:txBody>
      </p:sp>
    </p:spTree>
    <p:extLst>
      <p:ext uri="{BB962C8B-B14F-4D97-AF65-F5344CB8AC3E}">
        <p14:creationId xmlns:p14="http://schemas.microsoft.com/office/powerpoint/2010/main" val="1554613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1027" y="582466"/>
            <a:ext cx="2031325" cy="369332"/>
          </a:xfrm>
          <a:prstGeom prst="rect">
            <a:avLst/>
          </a:prstGeom>
          <a:noFill/>
        </p:spPr>
        <p:txBody>
          <a:bodyPr wrap="none" rtlCol="0">
            <a:spAutoFit/>
          </a:bodyPr>
          <a:lstStyle/>
          <a:p>
            <a:r>
              <a:rPr lang="zh-CN" altLang="en-US" dirty="0" smtClean="0"/>
              <a:t>中国肿瘤类型分布</a:t>
            </a:r>
            <a:endParaRPr lang="zh-CN"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180" y="0"/>
            <a:ext cx="4544568" cy="6858000"/>
          </a:xfrm>
          <a:prstGeom prst="rect">
            <a:avLst/>
          </a:prstGeom>
        </p:spPr>
      </p:pic>
      <p:sp>
        <p:nvSpPr>
          <p:cNvPr id="6" name="Rectangle 5"/>
          <p:cNvSpPr/>
          <p:nvPr/>
        </p:nvSpPr>
        <p:spPr>
          <a:xfrm>
            <a:off x="524711" y="1336979"/>
            <a:ext cx="4754556" cy="967957"/>
          </a:xfrm>
          <a:prstGeom prst="rect">
            <a:avLst/>
          </a:prstGeom>
        </p:spPr>
        <p:txBody>
          <a:bodyPr wrap="square">
            <a:spAutoFit/>
          </a:bodyPr>
          <a:lstStyle/>
          <a:p>
            <a:pPr>
              <a:lnSpc>
                <a:spcPct val="150000"/>
              </a:lnSpc>
            </a:pPr>
            <a:r>
              <a:rPr lang="en-US" altLang="zh-CN" sz="2000" dirty="0" smtClean="0"/>
              <a:t>5-year </a:t>
            </a:r>
            <a:r>
              <a:rPr lang="en-US" altLang="zh-CN" sz="2000" dirty="0"/>
              <a:t>cancer-specific prevalence counts (thousands) by year in </a:t>
            </a:r>
            <a:r>
              <a:rPr lang="en-US" altLang="zh-CN" sz="2000" dirty="0" smtClean="0"/>
              <a:t>China, 2011</a:t>
            </a:r>
            <a:r>
              <a:rPr lang="en-US" altLang="zh-CN" sz="2000" dirty="0"/>
              <a:t>.</a:t>
            </a:r>
            <a:endParaRPr lang="zh-CN" altLang="en-US" sz="2000" dirty="0"/>
          </a:p>
        </p:txBody>
      </p:sp>
      <p:sp>
        <p:nvSpPr>
          <p:cNvPr id="8" name="Rectangle 7"/>
          <p:cNvSpPr/>
          <p:nvPr/>
        </p:nvSpPr>
        <p:spPr>
          <a:xfrm>
            <a:off x="624840" y="6090519"/>
            <a:ext cx="4628096" cy="523220"/>
          </a:xfrm>
          <a:prstGeom prst="rect">
            <a:avLst/>
          </a:prstGeom>
        </p:spPr>
        <p:txBody>
          <a:bodyPr wrap="square">
            <a:spAutoFit/>
          </a:bodyPr>
          <a:lstStyle/>
          <a:p>
            <a:r>
              <a:rPr lang="en-US" altLang="zh-CN" sz="1400" dirty="0"/>
              <a:t>National estimates of cancer prevalence in China, 2011.</a:t>
            </a:r>
          </a:p>
          <a:p>
            <a:r>
              <a:rPr lang="en-US" altLang="zh-CN" sz="1400" dirty="0"/>
              <a:t>Zheng R, Zeng H, Zhang S, Chen T, Chen W.</a:t>
            </a:r>
            <a:endParaRPr lang="zh-CN" altLang="en-US" sz="1400" dirty="0"/>
          </a:p>
        </p:txBody>
      </p:sp>
      <p:sp>
        <p:nvSpPr>
          <p:cNvPr id="5" name="Rectangle 4"/>
          <p:cNvSpPr/>
          <p:nvPr/>
        </p:nvSpPr>
        <p:spPr>
          <a:xfrm>
            <a:off x="524711" y="3444630"/>
            <a:ext cx="4559030" cy="923330"/>
          </a:xfrm>
          <a:prstGeom prst="rect">
            <a:avLst/>
          </a:prstGeom>
        </p:spPr>
        <p:txBody>
          <a:bodyPr wrap="square">
            <a:spAutoFit/>
          </a:bodyPr>
          <a:lstStyle/>
          <a:p>
            <a:r>
              <a:rPr lang="en-US" altLang="zh-CN" b="1" dirty="0"/>
              <a:t>Cancer prevalence </a:t>
            </a:r>
            <a:r>
              <a:rPr lang="en-US" altLang="zh-CN" dirty="0"/>
              <a:t>is defined as the </a:t>
            </a:r>
            <a:r>
              <a:rPr lang="en-US" altLang="zh-CN" dirty="0" smtClean="0"/>
              <a:t>number of </a:t>
            </a:r>
            <a:r>
              <a:rPr lang="en-US" altLang="zh-CN" dirty="0"/>
              <a:t>persons diagnosed with cancer within a fixed time in the </a:t>
            </a:r>
            <a:r>
              <a:rPr lang="en-US" altLang="zh-CN" dirty="0" smtClean="0"/>
              <a:t>past.</a:t>
            </a:r>
            <a:endParaRPr lang="zh-CN" altLang="en-US" dirty="0"/>
          </a:p>
        </p:txBody>
      </p:sp>
    </p:spTree>
    <p:extLst>
      <p:ext uri="{BB962C8B-B14F-4D97-AF65-F5344CB8AC3E}">
        <p14:creationId xmlns:p14="http://schemas.microsoft.com/office/powerpoint/2010/main" val="3945993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928" y="0"/>
            <a:ext cx="6735536" cy="6858000"/>
          </a:xfrm>
          <a:prstGeom prst="rect">
            <a:avLst/>
          </a:prstGeom>
        </p:spPr>
      </p:pic>
      <p:sp>
        <p:nvSpPr>
          <p:cNvPr id="4" name="Rectangle 3"/>
          <p:cNvSpPr/>
          <p:nvPr/>
        </p:nvSpPr>
        <p:spPr>
          <a:xfrm>
            <a:off x="472310" y="2141824"/>
            <a:ext cx="4313699" cy="1569660"/>
          </a:xfrm>
          <a:prstGeom prst="rect">
            <a:avLst/>
          </a:prstGeom>
        </p:spPr>
        <p:txBody>
          <a:bodyPr wrap="square">
            <a:spAutoFit/>
          </a:bodyPr>
          <a:lstStyle/>
          <a:p>
            <a:r>
              <a:rPr lang="en-US" altLang="zh-CN" sz="2400" dirty="0" smtClean="0"/>
              <a:t>5-year </a:t>
            </a:r>
            <a:r>
              <a:rPr lang="en-US" altLang="zh-CN" sz="2400" dirty="0"/>
              <a:t>cancer-specific prevalence counts (thousands) and proportions by age groups in China, 2011.</a:t>
            </a:r>
            <a:endParaRPr lang="zh-CN" altLang="en-US" sz="2400" dirty="0"/>
          </a:p>
        </p:txBody>
      </p:sp>
    </p:spTree>
    <p:extLst>
      <p:ext uri="{BB962C8B-B14F-4D97-AF65-F5344CB8AC3E}">
        <p14:creationId xmlns:p14="http://schemas.microsoft.com/office/powerpoint/2010/main" val="3285166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5471" y="847828"/>
            <a:ext cx="5195247" cy="646331"/>
          </a:xfrm>
          <a:prstGeom prst="rect">
            <a:avLst/>
          </a:prstGeom>
        </p:spPr>
        <p:txBody>
          <a:bodyPr wrap="square">
            <a:spAutoFit/>
          </a:bodyPr>
          <a:lstStyle/>
          <a:p>
            <a:r>
              <a:rPr lang="en-US" altLang="zh-CN" sz="3600" b="1" i="0" u="none" strike="noStrike"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Cancer in the world</a:t>
            </a:r>
            <a:endParaRPr lang="en-US" altLang="zh-CN" sz="1200" b="0" i="0" u="none" strike="noStrike" baseline="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Rectangle 5"/>
          <p:cNvSpPr/>
          <p:nvPr/>
        </p:nvSpPr>
        <p:spPr>
          <a:xfrm>
            <a:off x="1402719" y="2335949"/>
            <a:ext cx="9385111" cy="2246769"/>
          </a:xfrm>
          <a:prstGeom prst="rect">
            <a:avLst/>
          </a:prstGeom>
        </p:spPr>
        <p:txBody>
          <a:bodyPr wrap="square">
            <a:spAutoFit/>
          </a:bodyPr>
          <a:lstStyle/>
          <a:p>
            <a:r>
              <a:rPr lang="en-US" altLang="zh-CN" sz="2800" dirty="0" smtClean="0"/>
              <a:t>~ 12.4 million people will be diagnosed with cancer in 2008</a:t>
            </a:r>
          </a:p>
          <a:p>
            <a:endParaRPr lang="en-US" altLang="zh-CN" sz="2800" dirty="0" smtClean="0"/>
          </a:p>
          <a:p>
            <a:r>
              <a:rPr lang="en-US" altLang="zh-CN" sz="2800" dirty="0" smtClean="0"/>
              <a:t>~ 7.6 million people will die of cancer</a:t>
            </a:r>
          </a:p>
          <a:p>
            <a:endParaRPr lang="en-US" altLang="zh-CN" sz="2800" dirty="0" smtClean="0"/>
          </a:p>
          <a:p>
            <a:r>
              <a:rPr lang="en-US" altLang="zh-CN" sz="2800" dirty="0" smtClean="0"/>
              <a:t>Cancer is #1 killer after 2010, surpassing heart disease</a:t>
            </a:r>
            <a:endParaRPr lang="zh-CN" altLang="en-US" sz="2800" dirty="0"/>
          </a:p>
        </p:txBody>
      </p:sp>
    </p:spTree>
    <p:extLst>
      <p:ext uri="{BB962C8B-B14F-4D97-AF65-F5344CB8AC3E}">
        <p14:creationId xmlns:p14="http://schemas.microsoft.com/office/powerpoint/2010/main" val="642261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6646" y="323378"/>
            <a:ext cx="9362365" cy="584775"/>
          </a:xfrm>
          <a:prstGeom prst="rect">
            <a:avLst/>
          </a:prstGeom>
        </p:spPr>
        <p:txBody>
          <a:bodyPr wrap="square">
            <a:spAutoFit/>
          </a:bodyPr>
          <a:lstStyle/>
          <a:p>
            <a:r>
              <a:rPr lang="en-US" altLang="zh-CN" sz="3200" b="1" i="0" u="none" strike="noStrike" baseline="0" dirty="0" smtClean="0">
                <a:latin typeface="Calibri" panose="020F0502020204030204" pitchFamily="34" charset="0"/>
              </a:rPr>
              <a:t>Cancer is the #1 killer for ages younger than 85 </a:t>
            </a:r>
            <a:endParaRPr lang="zh-CN" altLang="en-US" sz="3200" dirty="0"/>
          </a:p>
        </p:txBody>
      </p:sp>
      <p:pic>
        <p:nvPicPr>
          <p:cNvPr id="3" name="Picture 2"/>
          <p:cNvPicPr>
            <a:picLocks noChangeAspect="1"/>
          </p:cNvPicPr>
          <p:nvPr/>
        </p:nvPicPr>
        <p:blipFill>
          <a:blip r:embed="rId2"/>
          <a:stretch>
            <a:fillRect/>
          </a:stretch>
        </p:blipFill>
        <p:spPr>
          <a:xfrm>
            <a:off x="2206730" y="1054461"/>
            <a:ext cx="7019033" cy="5347452"/>
          </a:xfrm>
          <a:prstGeom prst="rect">
            <a:avLst/>
          </a:prstGeom>
        </p:spPr>
      </p:pic>
      <p:sp>
        <p:nvSpPr>
          <p:cNvPr id="4" name="Rectangle 3"/>
          <p:cNvSpPr/>
          <p:nvPr/>
        </p:nvSpPr>
        <p:spPr>
          <a:xfrm>
            <a:off x="8093123" y="6470009"/>
            <a:ext cx="4098877" cy="307777"/>
          </a:xfrm>
          <a:prstGeom prst="rect">
            <a:avLst/>
          </a:prstGeom>
        </p:spPr>
        <p:txBody>
          <a:bodyPr wrap="square">
            <a:spAutoFit/>
          </a:bodyPr>
          <a:lstStyle/>
          <a:p>
            <a:r>
              <a:rPr lang="en-US" altLang="zh-CN" sz="1400" b="1" i="0" u="none" strike="noStrike" baseline="0" dirty="0" err="1" smtClean="0">
                <a:latin typeface="Arial" panose="020B0604020202020204" pitchFamily="34" charset="0"/>
              </a:rPr>
              <a:t>Jemal</a:t>
            </a:r>
            <a:r>
              <a:rPr lang="en-US" altLang="zh-CN" sz="1400" b="1" i="0" u="none" strike="noStrike" baseline="0" dirty="0" smtClean="0">
                <a:latin typeface="Arial" panose="020B0604020202020204" pitchFamily="34" charset="0"/>
              </a:rPr>
              <a:t> et al (2007) American Cancer Society </a:t>
            </a:r>
            <a:endParaRPr lang="zh-CN" altLang="en-US" sz="1400" dirty="0"/>
          </a:p>
        </p:txBody>
      </p:sp>
    </p:spTree>
    <p:extLst>
      <p:ext uri="{BB962C8B-B14F-4D97-AF65-F5344CB8AC3E}">
        <p14:creationId xmlns:p14="http://schemas.microsoft.com/office/powerpoint/2010/main" val="1917533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8041" y="223244"/>
            <a:ext cx="8677942" cy="584775"/>
          </a:xfrm>
          <a:prstGeom prst="rect">
            <a:avLst/>
          </a:prstGeom>
        </p:spPr>
        <p:txBody>
          <a:bodyPr wrap="square">
            <a:spAutoFit/>
          </a:bodyPr>
          <a:lstStyle/>
          <a:p>
            <a:r>
              <a:rPr lang="en-US" altLang="zh-CN" sz="3200" b="1" dirty="0" smtClean="0">
                <a:latin typeface="Arial" panose="020B0604020202020204" pitchFamily="34" charset="0"/>
              </a:rPr>
              <a:t>Cancer </a:t>
            </a:r>
            <a:r>
              <a:rPr lang="en-US" altLang="zh-CN" sz="3200" b="1" dirty="0">
                <a:latin typeface="Arial" panose="020B0604020202020204" pitchFamily="34" charset="0"/>
              </a:rPr>
              <a:t>incidence as a function of age </a:t>
            </a:r>
            <a:endParaRPr lang="zh-CN" altLang="en-US" sz="3200" dirty="0"/>
          </a:p>
        </p:txBody>
      </p:sp>
      <p:pic>
        <p:nvPicPr>
          <p:cNvPr id="4" name="Picture 3"/>
          <p:cNvPicPr>
            <a:picLocks noChangeAspect="1"/>
          </p:cNvPicPr>
          <p:nvPr/>
        </p:nvPicPr>
        <p:blipFill>
          <a:blip r:embed="rId3"/>
          <a:stretch>
            <a:fillRect/>
          </a:stretch>
        </p:blipFill>
        <p:spPr>
          <a:xfrm>
            <a:off x="1660303" y="897463"/>
            <a:ext cx="8460260" cy="5649251"/>
          </a:xfrm>
          <a:prstGeom prst="rect">
            <a:avLst/>
          </a:prstGeom>
        </p:spPr>
      </p:pic>
      <p:sp>
        <p:nvSpPr>
          <p:cNvPr id="3" name="TextBox 2"/>
          <p:cNvSpPr txBox="1"/>
          <p:nvPr/>
        </p:nvSpPr>
        <p:spPr>
          <a:xfrm>
            <a:off x="4847038" y="6451492"/>
            <a:ext cx="2086790" cy="369332"/>
          </a:xfrm>
          <a:prstGeom prst="rect">
            <a:avLst/>
          </a:prstGeom>
          <a:noFill/>
        </p:spPr>
        <p:txBody>
          <a:bodyPr wrap="none" rtlCol="0">
            <a:spAutoFit/>
          </a:bodyPr>
          <a:lstStyle/>
          <a:p>
            <a:r>
              <a:rPr lang="en-US" altLang="zh-CN" dirty="0" smtClean="0"/>
              <a:t>All cancer combined</a:t>
            </a:r>
            <a:endParaRPr lang="zh-CN" altLang="en-US" dirty="0"/>
          </a:p>
        </p:txBody>
      </p:sp>
    </p:spTree>
    <p:extLst>
      <p:ext uri="{BB962C8B-B14F-4D97-AF65-F5344CB8AC3E}">
        <p14:creationId xmlns:p14="http://schemas.microsoft.com/office/powerpoint/2010/main" val="6932075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86031" y="1337284"/>
            <a:ext cx="6280147" cy="5098537"/>
          </a:xfrm>
          <a:prstGeom prst="rect">
            <a:avLst/>
          </a:prstGeom>
        </p:spPr>
      </p:pic>
      <p:sp>
        <p:nvSpPr>
          <p:cNvPr id="3" name="Rectangle 2"/>
          <p:cNvSpPr/>
          <p:nvPr/>
        </p:nvSpPr>
        <p:spPr>
          <a:xfrm>
            <a:off x="7007830" y="6435821"/>
            <a:ext cx="4961260" cy="338554"/>
          </a:xfrm>
          <a:prstGeom prst="rect">
            <a:avLst/>
          </a:prstGeom>
        </p:spPr>
        <p:txBody>
          <a:bodyPr wrap="square">
            <a:spAutoFit/>
          </a:bodyPr>
          <a:lstStyle/>
          <a:p>
            <a:r>
              <a:rPr lang="de-DE" altLang="zh-CN" sz="1600" dirty="0" smtClean="0">
                <a:latin typeface="Arial" panose="020B0604020202020204" pitchFamily="34" charset="0"/>
              </a:rPr>
              <a:t>Vogelstein </a:t>
            </a:r>
            <a:r>
              <a:rPr lang="de-DE" altLang="zh-CN" sz="1600" dirty="0">
                <a:latin typeface="Arial" panose="020B0604020202020204" pitchFamily="34" charset="0"/>
              </a:rPr>
              <a:t>&amp; Kinzler (1993) </a:t>
            </a:r>
            <a:r>
              <a:rPr lang="de-DE" altLang="zh-CN" sz="1600" i="1" dirty="0">
                <a:latin typeface="Arial" panose="020B0604020202020204" pitchFamily="34" charset="0"/>
              </a:rPr>
              <a:t>Trends Genet </a:t>
            </a:r>
            <a:r>
              <a:rPr lang="de-DE" altLang="zh-CN" sz="1600" dirty="0">
                <a:latin typeface="Arial" panose="020B0604020202020204" pitchFamily="34" charset="0"/>
              </a:rPr>
              <a:t>9:101 </a:t>
            </a:r>
            <a:endParaRPr lang="zh-CN" altLang="en-US" sz="1600" dirty="0"/>
          </a:p>
        </p:txBody>
      </p:sp>
      <p:sp>
        <p:nvSpPr>
          <p:cNvPr id="4" name="Rectangle 3"/>
          <p:cNvSpPr/>
          <p:nvPr/>
        </p:nvSpPr>
        <p:spPr>
          <a:xfrm>
            <a:off x="2388041" y="223244"/>
            <a:ext cx="8677942" cy="584775"/>
          </a:xfrm>
          <a:prstGeom prst="rect">
            <a:avLst/>
          </a:prstGeom>
        </p:spPr>
        <p:txBody>
          <a:bodyPr wrap="square">
            <a:spAutoFit/>
          </a:bodyPr>
          <a:lstStyle/>
          <a:p>
            <a:r>
              <a:rPr lang="en-US" altLang="zh-CN" sz="3200" b="1" dirty="0" smtClean="0">
                <a:latin typeface="Arial" panose="020B0604020202020204" pitchFamily="34" charset="0"/>
              </a:rPr>
              <a:t>Cancer </a:t>
            </a:r>
            <a:r>
              <a:rPr lang="en-US" altLang="zh-CN" sz="3200" b="1" dirty="0">
                <a:latin typeface="Arial" panose="020B0604020202020204" pitchFamily="34" charset="0"/>
              </a:rPr>
              <a:t>incidence as a function of age </a:t>
            </a:r>
            <a:endParaRPr lang="zh-CN" altLang="en-US" sz="3200" dirty="0"/>
          </a:p>
        </p:txBody>
      </p:sp>
      <p:sp>
        <p:nvSpPr>
          <p:cNvPr id="6" name="Rectangle 5"/>
          <p:cNvSpPr/>
          <p:nvPr/>
        </p:nvSpPr>
        <p:spPr>
          <a:xfrm>
            <a:off x="8768660" y="2834458"/>
            <a:ext cx="595035" cy="338554"/>
          </a:xfrm>
          <a:prstGeom prst="rect">
            <a:avLst/>
          </a:prstGeom>
        </p:spPr>
        <p:txBody>
          <a:bodyPr wrap="none">
            <a:spAutoFit/>
          </a:bodyPr>
          <a:lstStyle/>
          <a:p>
            <a:r>
              <a:rPr lang="zh-CN" altLang="en-US" sz="1600" b="1" dirty="0"/>
              <a:t>食管</a:t>
            </a:r>
          </a:p>
        </p:txBody>
      </p:sp>
      <p:sp>
        <p:nvSpPr>
          <p:cNvPr id="7" name="Rectangle 6"/>
          <p:cNvSpPr/>
          <p:nvPr/>
        </p:nvSpPr>
        <p:spPr>
          <a:xfrm>
            <a:off x="8768660" y="2415937"/>
            <a:ext cx="543739" cy="307777"/>
          </a:xfrm>
          <a:prstGeom prst="rect">
            <a:avLst/>
          </a:prstGeom>
        </p:spPr>
        <p:txBody>
          <a:bodyPr wrap="none">
            <a:spAutoFit/>
          </a:bodyPr>
          <a:lstStyle/>
          <a:p>
            <a:r>
              <a:rPr lang="zh-CN" altLang="en-US" sz="1400" b="1" dirty="0">
                <a:solidFill>
                  <a:srgbClr val="333333"/>
                </a:solidFill>
                <a:latin typeface="arial" panose="020B0604020202020204" pitchFamily="34" charset="0"/>
              </a:rPr>
              <a:t>胰腺</a:t>
            </a:r>
            <a:endParaRPr lang="zh-CN" altLang="en-US" sz="1400" b="1" dirty="0"/>
          </a:p>
        </p:txBody>
      </p:sp>
    </p:spTree>
    <p:extLst>
      <p:ext uri="{BB962C8B-B14F-4D97-AF65-F5344CB8AC3E}">
        <p14:creationId xmlns:p14="http://schemas.microsoft.com/office/powerpoint/2010/main" val="754847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igure_1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45" y="104500"/>
            <a:ext cx="3667327" cy="66393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44483" y="608140"/>
            <a:ext cx="6203942" cy="523220"/>
          </a:xfrm>
          <a:prstGeom prst="rect">
            <a:avLst/>
          </a:prstGeom>
        </p:spPr>
        <p:txBody>
          <a:bodyPr wrap="none">
            <a:spAutoFit/>
          </a:bodyPr>
          <a:lstStyle/>
          <a:p>
            <a:r>
              <a:rPr lang="en-US" altLang="zh-CN" sz="2800" b="1"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Cancer </a:t>
            </a:r>
            <a:r>
              <a:rPr lang="en-US" altLang="zh-CN" sz="2800" b="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incidence as a function of age</a:t>
            </a:r>
            <a:endParaRPr lang="zh-CN" altLang="en-US"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3"/>
          <p:cNvSpPr txBox="1"/>
          <p:nvPr/>
        </p:nvSpPr>
        <p:spPr>
          <a:xfrm>
            <a:off x="5409715" y="4863830"/>
            <a:ext cx="4984763" cy="369332"/>
          </a:xfrm>
          <a:prstGeom prst="rect">
            <a:avLst/>
          </a:prstGeom>
          <a:noFill/>
        </p:spPr>
        <p:txBody>
          <a:bodyPr wrap="none" rtlCol="0">
            <a:spAutoFit/>
          </a:bodyPr>
          <a:lstStyle/>
          <a:p>
            <a:r>
              <a:rPr lang="en-US" altLang="zh-CN" dirty="0" smtClean="0"/>
              <a:t>Some cancer incidence declined after certain ages. </a:t>
            </a:r>
            <a:endParaRPr lang="zh-CN" altLang="en-US" dirty="0"/>
          </a:p>
        </p:txBody>
      </p:sp>
      <p:sp>
        <p:nvSpPr>
          <p:cNvPr id="6" name="Rectangle 5"/>
          <p:cNvSpPr/>
          <p:nvPr/>
        </p:nvSpPr>
        <p:spPr>
          <a:xfrm>
            <a:off x="4167771" y="172306"/>
            <a:ext cx="595035" cy="338554"/>
          </a:xfrm>
          <a:prstGeom prst="rect">
            <a:avLst/>
          </a:prstGeom>
        </p:spPr>
        <p:txBody>
          <a:bodyPr wrap="none">
            <a:spAutoFit/>
          </a:bodyPr>
          <a:lstStyle/>
          <a:p>
            <a:r>
              <a:rPr lang="zh-CN" altLang="en-US" sz="1600" b="1" dirty="0"/>
              <a:t>睾丸</a:t>
            </a:r>
          </a:p>
        </p:txBody>
      </p:sp>
      <p:sp>
        <p:nvSpPr>
          <p:cNvPr id="8" name="Rectangle 7"/>
          <p:cNvSpPr/>
          <p:nvPr/>
        </p:nvSpPr>
        <p:spPr>
          <a:xfrm>
            <a:off x="4175515" y="3196508"/>
            <a:ext cx="1620957" cy="338554"/>
          </a:xfrm>
          <a:prstGeom prst="rect">
            <a:avLst/>
          </a:prstGeom>
        </p:spPr>
        <p:txBody>
          <a:bodyPr wrap="none">
            <a:spAutoFit/>
          </a:bodyPr>
          <a:lstStyle/>
          <a:p>
            <a:r>
              <a:rPr lang="zh-CN" altLang="en-US" sz="1600" b="1" dirty="0"/>
              <a:t>视网膜母细胞瘤</a:t>
            </a:r>
          </a:p>
        </p:txBody>
      </p:sp>
    </p:spTree>
    <p:extLst>
      <p:ext uri="{BB962C8B-B14F-4D97-AF65-F5344CB8AC3E}">
        <p14:creationId xmlns:p14="http://schemas.microsoft.com/office/powerpoint/2010/main" val="22159990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1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694" y="820747"/>
            <a:ext cx="9697774" cy="5502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485744" y="158355"/>
            <a:ext cx="6096000" cy="523220"/>
          </a:xfrm>
          <a:prstGeom prst="rect">
            <a:avLst/>
          </a:prstGeom>
        </p:spPr>
        <p:txBody>
          <a:bodyPr>
            <a:spAutoFit/>
          </a:bodyPr>
          <a:lstStyle/>
          <a:p>
            <a:r>
              <a:rPr lang="en-US" altLang="zh-CN" sz="2800" b="1"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Cancer </a:t>
            </a:r>
            <a:r>
              <a:rPr lang="en-US" altLang="zh-CN" sz="2800" b="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incidence </a:t>
            </a:r>
            <a:r>
              <a:rPr lang="en-US" altLang="zh-CN" sz="2800" b="1"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at various </a:t>
            </a:r>
            <a:r>
              <a:rPr lang="en-US" altLang="zh-CN" sz="2800" b="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ages</a:t>
            </a:r>
            <a:endParaRPr lang="zh-CN" altLang="en-US"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3"/>
          <p:cNvSpPr txBox="1"/>
          <p:nvPr/>
        </p:nvSpPr>
        <p:spPr>
          <a:xfrm>
            <a:off x="1655347" y="6435951"/>
            <a:ext cx="9012467" cy="369332"/>
          </a:xfrm>
          <a:prstGeom prst="rect">
            <a:avLst/>
          </a:prstGeom>
          <a:noFill/>
        </p:spPr>
        <p:txBody>
          <a:bodyPr wrap="none" rtlCol="0">
            <a:spAutoFit/>
          </a:bodyPr>
          <a:lstStyle/>
          <a:p>
            <a:r>
              <a:rPr lang="en-US" altLang="zh-CN" dirty="0" smtClean="0"/>
              <a:t>Some common cancer like prostate, breast, lung cancer incidence declined in very old people. </a:t>
            </a:r>
            <a:endParaRPr lang="zh-CN" altLang="en-US" dirty="0"/>
          </a:p>
        </p:txBody>
      </p:sp>
    </p:spTree>
    <p:extLst>
      <p:ext uri="{BB962C8B-B14F-4D97-AF65-F5344CB8AC3E}">
        <p14:creationId xmlns:p14="http://schemas.microsoft.com/office/powerpoint/2010/main" val="18109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518" y="3126860"/>
            <a:ext cx="9512348" cy="523220"/>
          </a:xfrm>
          <a:prstGeom prst="rect">
            <a:avLst/>
          </a:prstGeom>
          <a:noFill/>
        </p:spPr>
        <p:txBody>
          <a:bodyPr wrap="none" rtlCol="0">
            <a:spAutoFit/>
          </a:bodyPr>
          <a:lstStyle/>
          <a:p>
            <a:r>
              <a:rPr lang="en-US" altLang="zh-CN" sz="2800" b="1" dirty="0" smtClean="0">
                <a:solidFill>
                  <a:srgbClr val="FF0000"/>
                </a:solidFill>
              </a:rPr>
              <a:t>But</a:t>
            </a:r>
            <a:r>
              <a:rPr lang="zh-CN" altLang="en-US" sz="2800" b="1" dirty="0" smtClean="0">
                <a:solidFill>
                  <a:srgbClr val="FF0000"/>
                </a:solidFill>
              </a:rPr>
              <a:t> </a:t>
            </a:r>
            <a:r>
              <a:rPr lang="en-US" altLang="zh-CN" sz="2800" b="1" dirty="0" smtClean="0">
                <a:solidFill>
                  <a:srgbClr val="FF0000"/>
                </a:solidFill>
              </a:rPr>
              <a:t>very old people (&gt;85 years) develop cancer at reduced rate</a:t>
            </a:r>
            <a:endParaRPr lang="zh-CN" altLang="en-US" sz="2800" b="1" dirty="0">
              <a:solidFill>
                <a:srgbClr val="FF0000"/>
              </a:solidFill>
            </a:endParaRPr>
          </a:p>
        </p:txBody>
      </p:sp>
      <p:sp>
        <p:nvSpPr>
          <p:cNvPr id="3" name="TextBox 2"/>
          <p:cNvSpPr txBox="1"/>
          <p:nvPr/>
        </p:nvSpPr>
        <p:spPr>
          <a:xfrm>
            <a:off x="1331518" y="1439694"/>
            <a:ext cx="9689191" cy="461665"/>
          </a:xfrm>
          <a:prstGeom prst="rect">
            <a:avLst/>
          </a:prstGeom>
          <a:noFill/>
        </p:spPr>
        <p:txBody>
          <a:bodyPr wrap="none" rtlCol="0">
            <a:spAutoFit/>
          </a:bodyPr>
          <a:lstStyle/>
          <a:p>
            <a:r>
              <a:rPr lang="en-US" altLang="zh-CN" sz="2400" dirty="0" smtClean="0"/>
              <a:t>Older people generally have more chance to development cancer (Age 0-85)</a:t>
            </a:r>
            <a:endParaRPr lang="zh-CN" altLang="en-US" sz="2400" dirty="0"/>
          </a:p>
        </p:txBody>
      </p:sp>
      <p:sp>
        <p:nvSpPr>
          <p:cNvPr id="4" name="TextBox 3"/>
          <p:cNvSpPr txBox="1"/>
          <p:nvPr/>
        </p:nvSpPr>
        <p:spPr>
          <a:xfrm>
            <a:off x="5166623" y="4449797"/>
            <a:ext cx="1371016" cy="707886"/>
          </a:xfrm>
          <a:prstGeom prst="rect">
            <a:avLst/>
          </a:prstGeom>
          <a:noFill/>
        </p:spPr>
        <p:txBody>
          <a:bodyPr wrap="none" rtlCol="0">
            <a:spAutoFit/>
          </a:bodyPr>
          <a:lstStyle/>
          <a:p>
            <a:r>
              <a:rPr lang="en-US" altLang="zh-CN" sz="4000" dirty="0" smtClean="0">
                <a:solidFill>
                  <a:srgbClr val="FF0000"/>
                </a:solidFill>
              </a:rPr>
              <a:t>Why?</a:t>
            </a:r>
            <a:endParaRPr lang="zh-CN" altLang="en-US" sz="4000" dirty="0">
              <a:solidFill>
                <a:srgbClr val="FF0000"/>
              </a:solidFill>
            </a:endParaRPr>
          </a:p>
        </p:txBody>
      </p:sp>
    </p:spTree>
    <p:extLst>
      <p:ext uri="{BB962C8B-B14F-4D97-AF65-F5344CB8AC3E}">
        <p14:creationId xmlns:p14="http://schemas.microsoft.com/office/powerpoint/2010/main" val="15766323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9199" y="582779"/>
            <a:ext cx="4742773" cy="584775"/>
          </a:xfrm>
          <a:prstGeom prst="rect">
            <a:avLst/>
          </a:prstGeom>
          <a:noFill/>
        </p:spPr>
        <p:txBody>
          <a:bodyPr wrap="none" rtlCol="0">
            <a:spAutoFit/>
          </a:bodyPr>
          <a:lstStyle/>
          <a:p>
            <a:r>
              <a:rPr lang="en-US" altLang="zh-CN" sz="3200" b="1" dirty="0" smtClean="0">
                <a:solidFill>
                  <a:srgbClr val="FF0000"/>
                </a:solidFill>
              </a:rPr>
              <a:t>Common Causes of cancer </a:t>
            </a:r>
            <a:endParaRPr lang="zh-CN" altLang="en-US" sz="3200" b="1" dirty="0">
              <a:solidFill>
                <a:srgbClr val="FF0000"/>
              </a:solidFill>
            </a:endParaRPr>
          </a:p>
        </p:txBody>
      </p:sp>
      <p:sp>
        <p:nvSpPr>
          <p:cNvPr id="4" name="TextBox 3"/>
          <p:cNvSpPr txBox="1"/>
          <p:nvPr/>
        </p:nvSpPr>
        <p:spPr>
          <a:xfrm>
            <a:off x="916434" y="1929394"/>
            <a:ext cx="1456809" cy="461665"/>
          </a:xfrm>
          <a:prstGeom prst="rect">
            <a:avLst/>
          </a:prstGeom>
          <a:noFill/>
        </p:spPr>
        <p:txBody>
          <a:bodyPr wrap="none" rtlCol="0">
            <a:spAutoFit/>
          </a:bodyPr>
          <a:lstStyle/>
          <a:p>
            <a:r>
              <a:rPr lang="en-US" altLang="zh-CN" sz="2400" b="1" dirty="0" smtClean="0"/>
              <a:t>Infection</a:t>
            </a:r>
            <a:r>
              <a:rPr lang="zh-CN" altLang="en-US" sz="2400" b="1" dirty="0" smtClean="0"/>
              <a:t>  </a:t>
            </a:r>
            <a:endParaRPr lang="en-US" altLang="zh-CN" sz="2400" b="1" dirty="0" smtClean="0"/>
          </a:p>
        </p:txBody>
      </p:sp>
      <p:sp>
        <p:nvSpPr>
          <p:cNvPr id="5" name="TextBox 4"/>
          <p:cNvSpPr txBox="1"/>
          <p:nvPr/>
        </p:nvSpPr>
        <p:spPr>
          <a:xfrm>
            <a:off x="1023438" y="2689106"/>
            <a:ext cx="8861465" cy="369332"/>
          </a:xfrm>
          <a:prstGeom prst="rect">
            <a:avLst/>
          </a:prstGeom>
          <a:noFill/>
        </p:spPr>
        <p:txBody>
          <a:bodyPr wrap="none" rtlCol="0">
            <a:spAutoFit/>
          </a:bodyPr>
          <a:lstStyle/>
          <a:p>
            <a:r>
              <a:rPr lang="en-US" altLang="zh-CN" dirty="0" smtClean="0">
                <a:solidFill>
                  <a:srgbClr val="FF0000"/>
                </a:solidFill>
              </a:rPr>
              <a:t>Nearly 20% of all cancers are caused by infection</a:t>
            </a:r>
            <a:r>
              <a:rPr lang="en-US" altLang="zh-CN" dirty="0" smtClean="0"/>
              <a:t>, by virus, bacterial of other microorganisms</a:t>
            </a:r>
          </a:p>
        </p:txBody>
      </p:sp>
      <p:sp>
        <p:nvSpPr>
          <p:cNvPr id="7" name="Rectangle 6"/>
          <p:cNvSpPr/>
          <p:nvPr/>
        </p:nvSpPr>
        <p:spPr>
          <a:xfrm>
            <a:off x="1023438" y="3081776"/>
            <a:ext cx="10954512" cy="2169825"/>
          </a:xfrm>
          <a:prstGeom prst="rect">
            <a:avLst/>
          </a:prstGeom>
        </p:spPr>
        <p:txBody>
          <a:bodyPr wrap="square">
            <a:spAutoFit/>
          </a:bodyPr>
          <a:lstStyle/>
          <a:p>
            <a:pPr>
              <a:lnSpc>
                <a:spcPct val="150000"/>
              </a:lnSpc>
            </a:pPr>
            <a:r>
              <a:rPr lang="en-US" altLang="zh-CN" u="sng" dirty="0"/>
              <a:t>Human papillomavirus (HPV) </a:t>
            </a:r>
            <a:r>
              <a:rPr lang="en-US" altLang="zh-CN" dirty="0" smtClean="0"/>
              <a:t>(</a:t>
            </a:r>
            <a:r>
              <a:rPr lang="zh-CN" altLang="en-US" dirty="0"/>
              <a:t>人乳头瘤病毒</a:t>
            </a:r>
            <a:r>
              <a:rPr lang="en-US" altLang="zh-CN" dirty="0" smtClean="0"/>
              <a:t>) increases </a:t>
            </a:r>
            <a:r>
              <a:rPr lang="en-US" altLang="zh-CN" dirty="0"/>
              <a:t>the risk for cancers of the </a:t>
            </a:r>
            <a:r>
              <a:rPr lang="en-US" altLang="zh-CN" dirty="0" smtClean="0"/>
              <a:t>cervix (</a:t>
            </a:r>
            <a:r>
              <a:rPr lang="zh-CN" altLang="en-US" dirty="0"/>
              <a:t>子宫颈</a:t>
            </a:r>
            <a:r>
              <a:rPr lang="en-US" altLang="zh-CN" dirty="0" smtClean="0"/>
              <a:t>), </a:t>
            </a:r>
            <a:r>
              <a:rPr lang="en-US" altLang="zh-CN" dirty="0"/>
              <a:t>penis, vagina, anus, and </a:t>
            </a:r>
            <a:r>
              <a:rPr lang="en-US" altLang="zh-CN" dirty="0" smtClean="0"/>
              <a:t>oropharynx (</a:t>
            </a:r>
            <a:r>
              <a:rPr lang="zh-CN" altLang="en-US" dirty="0"/>
              <a:t>口咽</a:t>
            </a:r>
            <a:r>
              <a:rPr lang="en-US" altLang="zh-CN" dirty="0" smtClean="0"/>
              <a:t>).</a:t>
            </a:r>
            <a:endParaRPr lang="en-US" altLang="zh-CN" dirty="0"/>
          </a:p>
          <a:p>
            <a:pPr>
              <a:lnSpc>
                <a:spcPct val="150000"/>
              </a:lnSpc>
            </a:pPr>
            <a:r>
              <a:rPr lang="en-US" altLang="zh-CN" u="sng" dirty="0"/>
              <a:t>Hepatitis B and hepatitis C viruses </a:t>
            </a:r>
            <a:r>
              <a:rPr lang="en-US" altLang="zh-CN" dirty="0"/>
              <a:t>increase the risk for liver cancer.</a:t>
            </a:r>
          </a:p>
          <a:p>
            <a:pPr>
              <a:lnSpc>
                <a:spcPct val="150000"/>
              </a:lnSpc>
            </a:pPr>
            <a:r>
              <a:rPr lang="en-US" altLang="zh-CN" u="sng" dirty="0"/>
              <a:t>Epstein-Barr virus </a:t>
            </a:r>
            <a:r>
              <a:rPr lang="en-US" altLang="zh-CN" dirty="0"/>
              <a:t>increases the risk for </a:t>
            </a:r>
            <a:r>
              <a:rPr lang="en-US" altLang="zh-CN" dirty="0" err="1"/>
              <a:t>Burkitt</a:t>
            </a:r>
            <a:r>
              <a:rPr lang="en-US" altLang="zh-CN" dirty="0"/>
              <a:t> lymphoma.</a:t>
            </a:r>
          </a:p>
          <a:p>
            <a:pPr>
              <a:lnSpc>
                <a:spcPct val="150000"/>
              </a:lnSpc>
            </a:pPr>
            <a:r>
              <a:rPr lang="en-US" altLang="zh-CN" u="sng" dirty="0"/>
              <a:t>Helicobacter </a:t>
            </a:r>
            <a:r>
              <a:rPr lang="en-US" altLang="zh-CN" u="sng" dirty="0" smtClean="0"/>
              <a:t>pylori(</a:t>
            </a:r>
            <a:r>
              <a:rPr lang="zh-CN" altLang="en-US" dirty="0"/>
              <a:t>幽门螺旋杆菌</a:t>
            </a:r>
            <a:r>
              <a:rPr lang="en-US" altLang="zh-CN" dirty="0" smtClean="0"/>
              <a:t>) </a:t>
            </a:r>
            <a:r>
              <a:rPr lang="en-US" altLang="zh-CN" dirty="0"/>
              <a:t>increases the risk for gastric </a:t>
            </a:r>
            <a:r>
              <a:rPr lang="en-US" altLang="zh-CN" dirty="0" smtClean="0"/>
              <a:t>cancer (</a:t>
            </a:r>
            <a:r>
              <a:rPr lang="zh-CN" altLang="en-US" dirty="0"/>
              <a:t>胃癌</a:t>
            </a:r>
            <a:r>
              <a:rPr lang="en-US" altLang="zh-CN" dirty="0" smtClean="0"/>
              <a:t>).</a:t>
            </a:r>
            <a:endParaRPr lang="zh-CN" altLang="en-US" dirty="0"/>
          </a:p>
        </p:txBody>
      </p:sp>
    </p:spTree>
    <p:extLst>
      <p:ext uri="{BB962C8B-B14F-4D97-AF65-F5344CB8AC3E}">
        <p14:creationId xmlns:p14="http://schemas.microsoft.com/office/powerpoint/2010/main" val="555917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8337" y="559916"/>
            <a:ext cx="5334071" cy="3416320"/>
          </a:xfrm>
          <a:prstGeom prst="rect">
            <a:avLst/>
          </a:prstGeom>
          <a:noFill/>
        </p:spPr>
        <p:txBody>
          <a:bodyPr wrap="square" rtlCol="0">
            <a:spAutoFit/>
          </a:bodyPr>
          <a:lstStyle/>
          <a:p>
            <a:pPr>
              <a:lnSpc>
                <a:spcPct val="150000"/>
              </a:lnSpc>
            </a:pPr>
            <a:r>
              <a:rPr lang="zh-CN" altLang="en-US" sz="3200" dirty="0" smtClean="0"/>
              <a:t>参考书</a:t>
            </a:r>
            <a:r>
              <a:rPr lang="en-US" altLang="zh-CN" sz="3200" dirty="0" smtClean="0"/>
              <a:t>:</a:t>
            </a:r>
            <a:r>
              <a:rPr lang="zh-CN" altLang="en-US" sz="3200" dirty="0" smtClean="0"/>
              <a:t> </a:t>
            </a:r>
            <a:endParaRPr lang="en-US" altLang="zh-CN" sz="3200" dirty="0" smtClean="0"/>
          </a:p>
          <a:p>
            <a:pPr>
              <a:lnSpc>
                <a:spcPct val="150000"/>
              </a:lnSpc>
            </a:pPr>
            <a:r>
              <a:rPr lang="en-US" altLang="zh-CN" sz="2400" b="1" dirty="0" smtClean="0">
                <a:solidFill>
                  <a:srgbClr val="FF0000"/>
                </a:solidFill>
              </a:rPr>
              <a:t>The</a:t>
            </a:r>
            <a:r>
              <a:rPr lang="zh-CN" altLang="en-US" sz="2400" b="1" dirty="0" smtClean="0">
                <a:solidFill>
                  <a:srgbClr val="FF0000"/>
                </a:solidFill>
              </a:rPr>
              <a:t> </a:t>
            </a:r>
            <a:r>
              <a:rPr lang="en-US" altLang="zh-CN" sz="2400" b="1" dirty="0" smtClean="0">
                <a:solidFill>
                  <a:srgbClr val="FF0000"/>
                </a:solidFill>
              </a:rPr>
              <a:t>Biology of Cancer</a:t>
            </a:r>
            <a:r>
              <a:rPr lang="en-US" altLang="zh-CN" sz="2400" dirty="0" smtClean="0"/>
              <a:t>, 2</a:t>
            </a:r>
            <a:r>
              <a:rPr lang="en-US" altLang="zh-CN" sz="2400" baseline="30000" dirty="0" smtClean="0"/>
              <a:t>nd</a:t>
            </a:r>
            <a:r>
              <a:rPr lang="en-US" altLang="zh-CN" sz="2400" dirty="0" smtClean="0"/>
              <a:t> edition, 2014, Robert Weinberg</a:t>
            </a:r>
          </a:p>
          <a:p>
            <a:pPr>
              <a:lnSpc>
                <a:spcPct val="150000"/>
              </a:lnSpc>
            </a:pPr>
            <a:endParaRPr lang="en-US" altLang="zh-CN" sz="2400" dirty="0" smtClean="0"/>
          </a:p>
          <a:p>
            <a:pPr>
              <a:lnSpc>
                <a:spcPct val="150000"/>
              </a:lnSpc>
            </a:pPr>
            <a:r>
              <a:rPr lang="zh-CN" altLang="en-US" sz="2000" dirty="0" smtClean="0"/>
              <a:t>癌生物学，</a:t>
            </a:r>
            <a:r>
              <a:rPr lang="en-US" altLang="zh-CN" sz="2000" dirty="0" smtClean="0"/>
              <a:t>2009</a:t>
            </a:r>
            <a:r>
              <a:rPr lang="zh-CN" altLang="en-US" sz="2000" dirty="0" smtClean="0"/>
              <a:t>，科学出版社 </a:t>
            </a:r>
            <a:r>
              <a:rPr lang="en-US" altLang="zh-CN" sz="2000" dirty="0" smtClean="0"/>
              <a:t>(The Biology of Cancer, 1</a:t>
            </a:r>
            <a:r>
              <a:rPr lang="en-US" altLang="zh-CN" sz="2000" baseline="30000" dirty="0" smtClean="0"/>
              <a:t>st</a:t>
            </a:r>
            <a:r>
              <a:rPr lang="en-US" altLang="zh-CN" sz="2000" dirty="0" smtClean="0"/>
              <a:t>  edition, </a:t>
            </a:r>
            <a:r>
              <a:rPr lang="zh-CN" altLang="en-US" sz="2000" dirty="0" smtClean="0"/>
              <a:t>翻译版</a:t>
            </a:r>
            <a:r>
              <a:rPr lang="en-US" altLang="zh-CN" sz="2000" dirty="0" smtClean="0"/>
              <a:t>)</a:t>
            </a:r>
            <a:endParaRPr lang="zh-CN" altLang="en-US" sz="2000" dirty="0"/>
          </a:p>
        </p:txBody>
      </p:sp>
      <p:sp>
        <p:nvSpPr>
          <p:cNvPr id="3" name="TextBox 2"/>
          <p:cNvSpPr txBox="1"/>
          <p:nvPr/>
        </p:nvSpPr>
        <p:spPr>
          <a:xfrm>
            <a:off x="1854764" y="5513054"/>
            <a:ext cx="7509561" cy="584775"/>
          </a:xfrm>
          <a:prstGeom prst="rect">
            <a:avLst/>
          </a:prstGeom>
          <a:noFill/>
        </p:spPr>
        <p:txBody>
          <a:bodyPr wrap="square" rtlCol="0">
            <a:spAutoFit/>
          </a:bodyPr>
          <a:lstStyle/>
          <a:p>
            <a:r>
              <a:rPr lang="zh-CN" altLang="en-US" sz="1600" dirty="0" smtClean="0"/>
              <a:t>建议重点读</a:t>
            </a:r>
            <a:r>
              <a:rPr lang="zh-CN" altLang="en-US" sz="1600" dirty="0" smtClean="0">
                <a:solidFill>
                  <a:srgbClr val="FF0000"/>
                </a:solidFill>
              </a:rPr>
              <a:t>图</a:t>
            </a:r>
            <a:r>
              <a:rPr lang="en-US" altLang="zh-CN" sz="1600" dirty="0" smtClean="0">
                <a:solidFill>
                  <a:srgbClr val="FF0000"/>
                </a:solidFill>
              </a:rPr>
              <a:t>(Figure)</a:t>
            </a:r>
            <a:r>
              <a:rPr lang="zh-CN" altLang="en-US" sz="1600" dirty="0" smtClean="0"/>
              <a:t>、</a:t>
            </a:r>
            <a:r>
              <a:rPr lang="zh-CN" altLang="en-US" sz="1600" dirty="0" smtClean="0">
                <a:solidFill>
                  <a:srgbClr val="FF0000"/>
                </a:solidFill>
              </a:rPr>
              <a:t>图注释 </a:t>
            </a:r>
            <a:r>
              <a:rPr lang="en-US" altLang="zh-CN" sz="1600" dirty="0" smtClean="0">
                <a:solidFill>
                  <a:srgbClr val="FF0000"/>
                </a:solidFill>
              </a:rPr>
              <a:t>(Figure Legend)</a:t>
            </a:r>
            <a:r>
              <a:rPr lang="zh-CN" altLang="en-US" sz="1600" dirty="0" smtClean="0"/>
              <a:t>、</a:t>
            </a:r>
            <a:r>
              <a:rPr lang="zh-CN" altLang="en-US" sz="1600" dirty="0" smtClean="0">
                <a:solidFill>
                  <a:srgbClr val="FF0000"/>
                </a:solidFill>
              </a:rPr>
              <a:t>章节标题 </a:t>
            </a:r>
            <a:r>
              <a:rPr lang="en-US" altLang="zh-CN" sz="1600" dirty="0" smtClean="0">
                <a:solidFill>
                  <a:srgbClr val="FF0000"/>
                </a:solidFill>
              </a:rPr>
              <a:t>(Caption)</a:t>
            </a:r>
            <a:r>
              <a:rPr lang="zh-CN" altLang="en-US" sz="1600" dirty="0" smtClean="0"/>
              <a:t>以及每章最后的</a:t>
            </a:r>
            <a:r>
              <a:rPr lang="zh-CN" altLang="en-US" sz="1600" dirty="0" smtClean="0">
                <a:solidFill>
                  <a:srgbClr val="FF0000"/>
                </a:solidFill>
              </a:rPr>
              <a:t>总结与展望 </a:t>
            </a:r>
            <a:r>
              <a:rPr lang="en-US" altLang="zh-CN" sz="1600" dirty="0">
                <a:solidFill>
                  <a:srgbClr val="FF0000"/>
                </a:solidFill>
              </a:rPr>
              <a:t>(Synopsis and prospects</a:t>
            </a:r>
            <a:r>
              <a:rPr lang="en-US" altLang="zh-CN" sz="1600" dirty="0" smtClean="0">
                <a:solidFill>
                  <a:srgbClr val="FF0000"/>
                </a:solidFill>
              </a:rPr>
              <a:t>)</a:t>
            </a:r>
            <a:endParaRPr lang="zh-CN" altLang="en-US" sz="1600" dirty="0">
              <a:solidFill>
                <a:srgbClr val="FF0000"/>
              </a:solidFill>
            </a:endParaRPr>
          </a:p>
        </p:txBody>
      </p:sp>
      <p:pic>
        <p:nvPicPr>
          <p:cNvPr id="1026" name="Picture 2" descr="http://ecx.images-amazon.com/images/I/51XDKU11jg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039" y="373600"/>
            <a:ext cx="2680361" cy="36026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89888" y="4462272"/>
            <a:ext cx="4988866" cy="400110"/>
          </a:xfrm>
          <a:prstGeom prst="rect">
            <a:avLst/>
          </a:prstGeom>
          <a:noFill/>
        </p:spPr>
        <p:txBody>
          <a:bodyPr wrap="none" rtlCol="0">
            <a:spAutoFit/>
          </a:bodyPr>
          <a:lstStyle/>
          <a:p>
            <a:r>
              <a:rPr lang="en-US" altLang="zh-CN" sz="2000" b="1" dirty="0" smtClean="0"/>
              <a:t>《</a:t>
            </a:r>
            <a:r>
              <a:rPr lang="zh-CN" altLang="en-US" sz="2000" b="1" dirty="0" smtClean="0"/>
              <a:t>癌症生物学</a:t>
            </a:r>
            <a:r>
              <a:rPr lang="en-US" altLang="zh-CN" sz="2000" b="1" dirty="0" smtClean="0"/>
              <a:t>》 </a:t>
            </a:r>
            <a:r>
              <a:rPr lang="zh-CN" altLang="en-US" sz="2000" b="1" dirty="0" smtClean="0"/>
              <a:t>刘雪松 编著  </a:t>
            </a:r>
            <a:r>
              <a:rPr lang="en-US" altLang="zh-CN" sz="2000" b="1" dirty="0" smtClean="0"/>
              <a:t>2024</a:t>
            </a:r>
            <a:r>
              <a:rPr lang="zh-CN" altLang="en-US" sz="2000" b="1" dirty="0" smtClean="0"/>
              <a:t>待出版</a:t>
            </a:r>
            <a:r>
              <a:rPr lang="en-US" altLang="zh-CN" sz="2000" b="1" dirty="0" smtClean="0"/>
              <a:t>…</a:t>
            </a:r>
            <a:endParaRPr lang="zh-CN" altLang="en-US" sz="2000" b="1" dirty="0"/>
          </a:p>
        </p:txBody>
      </p:sp>
    </p:spTree>
    <p:extLst>
      <p:ext uri="{BB962C8B-B14F-4D97-AF65-F5344CB8AC3E}">
        <p14:creationId xmlns:p14="http://schemas.microsoft.com/office/powerpoint/2010/main" val="2805970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8720" y="1050739"/>
            <a:ext cx="1412887" cy="461665"/>
          </a:xfrm>
          <a:prstGeom prst="rect">
            <a:avLst/>
          </a:prstGeom>
          <a:noFill/>
        </p:spPr>
        <p:txBody>
          <a:bodyPr wrap="none" rtlCol="0">
            <a:spAutoFit/>
          </a:bodyPr>
          <a:lstStyle/>
          <a:p>
            <a:r>
              <a:rPr lang="en-US" altLang="zh-CN" sz="2400" b="1" dirty="0" smtClean="0"/>
              <a:t>Radiation</a:t>
            </a:r>
          </a:p>
        </p:txBody>
      </p:sp>
      <p:sp>
        <p:nvSpPr>
          <p:cNvPr id="4" name="Rectangle 3"/>
          <p:cNvSpPr/>
          <p:nvPr/>
        </p:nvSpPr>
        <p:spPr>
          <a:xfrm>
            <a:off x="988720" y="1866424"/>
            <a:ext cx="9698736" cy="1200329"/>
          </a:xfrm>
          <a:prstGeom prst="rect">
            <a:avLst/>
          </a:prstGeom>
        </p:spPr>
        <p:txBody>
          <a:bodyPr wrap="square">
            <a:spAutoFit/>
          </a:bodyPr>
          <a:lstStyle/>
          <a:p>
            <a:r>
              <a:rPr lang="en-US" altLang="zh-CN" b="1" dirty="0"/>
              <a:t>Ultraviolet radiation </a:t>
            </a:r>
            <a:r>
              <a:rPr lang="en-US" altLang="zh-CN" dirty="0"/>
              <a:t>from </a:t>
            </a:r>
            <a:r>
              <a:rPr lang="en-US" altLang="zh-CN" dirty="0" smtClean="0"/>
              <a:t>sunlight. </a:t>
            </a:r>
            <a:r>
              <a:rPr lang="en-US" altLang="zh-CN" dirty="0"/>
              <a:t>This is the main cause of </a:t>
            </a:r>
            <a:r>
              <a:rPr lang="en-US" altLang="zh-CN" dirty="0" smtClean="0"/>
              <a:t>non-melanoma </a:t>
            </a:r>
            <a:r>
              <a:rPr lang="en-US" altLang="zh-CN" dirty="0"/>
              <a:t>skin cancers.</a:t>
            </a:r>
          </a:p>
          <a:p>
            <a:endParaRPr lang="en-US" altLang="zh-CN" dirty="0" smtClean="0"/>
          </a:p>
          <a:p>
            <a:r>
              <a:rPr lang="en-US" altLang="zh-CN" b="1" dirty="0" smtClean="0"/>
              <a:t>Ionizing </a:t>
            </a:r>
            <a:r>
              <a:rPr lang="en-US" altLang="zh-CN" b="1" dirty="0"/>
              <a:t>radiation </a:t>
            </a:r>
            <a:r>
              <a:rPr lang="en-US" altLang="zh-CN" dirty="0" smtClean="0"/>
              <a:t>including: Medical </a:t>
            </a:r>
            <a:r>
              <a:rPr lang="en-US" altLang="zh-CN" dirty="0"/>
              <a:t>radiation from tests to diagnose cancer such as x-rays, CT scans, fluoroscopy, and nuclear medicine </a:t>
            </a:r>
            <a:r>
              <a:rPr lang="en-US" altLang="zh-CN" dirty="0" smtClean="0"/>
              <a:t>scans;  Radon </a:t>
            </a:r>
            <a:r>
              <a:rPr lang="en-US" altLang="zh-CN" dirty="0"/>
              <a:t>gas in our homes.</a:t>
            </a:r>
            <a:endParaRPr lang="zh-CN" altLang="en-US" dirty="0"/>
          </a:p>
        </p:txBody>
      </p:sp>
      <p:sp>
        <p:nvSpPr>
          <p:cNvPr id="6" name="TextBox 5"/>
          <p:cNvSpPr txBox="1"/>
          <p:nvPr/>
        </p:nvSpPr>
        <p:spPr>
          <a:xfrm>
            <a:off x="988720" y="3849208"/>
            <a:ext cx="1471685" cy="461665"/>
          </a:xfrm>
          <a:prstGeom prst="rect">
            <a:avLst/>
          </a:prstGeom>
          <a:noFill/>
        </p:spPr>
        <p:txBody>
          <a:bodyPr wrap="none" rtlCol="0">
            <a:spAutoFit/>
          </a:bodyPr>
          <a:lstStyle/>
          <a:p>
            <a:r>
              <a:rPr lang="en-US" altLang="zh-CN" sz="2400" b="1" dirty="0" smtClean="0"/>
              <a:t>Chemicals</a:t>
            </a:r>
            <a:endParaRPr lang="zh-CN" altLang="en-US" sz="2400" b="1" dirty="0"/>
          </a:p>
        </p:txBody>
      </p:sp>
      <p:sp>
        <p:nvSpPr>
          <p:cNvPr id="3" name="Rectangle 2"/>
          <p:cNvSpPr/>
          <p:nvPr/>
        </p:nvSpPr>
        <p:spPr>
          <a:xfrm>
            <a:off x="988720" y="4467708"/>
            <a:ext cx="6096000" cy="1338828"/>
          </a:xfrm>
          <a:prstGeom prst="rect">
            <a:avLst/>
          </a:prstGeom>
        </p:spPr>
        <p:txBody>
          <a:bodyPr>
            <a:spAutoFit/>
          </a:bodyPr>
          <a:lstStyle/>
          <a:p>
            <a:pPr>
              <a:lnSpc>
                <a:spcPct val="150000"/>
              </a:lnSpc>
            </a:pPr>
            <a:r>
              <a:rPr lang="en-US" altLang="zh-CN" dirty="0">
                <a:latin typeface="Arial" panose="020B0604020202020204" pitchFamily="34" charset="0"/>
                <a:cs typeface="Arial" panose="020B0604020202020204" pitchFamily="34" charset="0"/>
              </a:rPr>
              <a:t>Tobacco </a:t>
            </a:r>
            <a:r>
              <a:rPr lang="en-US" altLang="zh-CN" dirty="0" smtClean="0">
                <a:latin typeface="Arial" panose="020B0604020202020204" pitchFamily="34" charset="0"/>
                <a:cs typeface="Arial" panose="020B0604020202020204" pitchFamily="34" charset="0"/>
              </a:rPr>
              <a:t>(</a:t>
            </a:r>
            <a:r>
              <a:rPr lang="zh-CN" altLang="en-US" dirty="0"/>
              <a:t>烟草</a:t>
            </a:r>
            <a:r>
              <a:rPr lang="en-US" altLang="zh-CN" dirty="0" smtClean="0">
                <a:latin typeface="Arial" panose="020B0604020202020204" pitchFamily="34" charset="0"/>
                <a:cs typeface="Arial" panose="020B0604020202020204" pitchFamily="34" charset="0"/>
              </a:rPr>
              <a:t>) and </a:t>
            </a:r>
            <a:r>
              <a:rPr lang="en-US" altLang="zh-CN" dirty="0">
                <a:latin typeface="Arial" panose="020B0604020202020204" pitchFamily="34" charset="0"/>
                <a:cs typeface="Arial" panose="020B0604020202020204" pitchFamily="34" charset="0"/>
              </a:rPr>
              <a:t>Lung Cancer</a:t>
            </a:r>
          </a:p>
          <a:p>
            <a:pPr>
              <a:lnSpc>
                <a:spcPct val="150000"/>
              </a:lnSpc>
            </a:pPr>
            <a:r>
              <a:rPr lang="en-US" altLang="zh-CN" dirty="0" smtClean="0">
                <a:latin typeface="Arial" panose="020B0604020202020204" pitchFamily="34" charset="0"/>
                <a:cs typeface="Arial" panose="020B0604020202020204" pitchFamily="34" charset="0"/>
              </a:rPr>
              <a:t>Asbestos (</a:t>
            </a:r>
            <a:r>
              <a:rPr lang="zh-CN" altLang="en-US" dirty="0"/>
              <a:t>石棉</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 Lung </a:t>
            </a:r>
            <a:r>
              <a:rPr lang="en-US" altLang="zh-CN" dirty="0" smtClean="0">
                <a:latin typeface="Arial" panose="020B0604020202020204" pitchFamily="34" charset="0"/>
                <a:cs typeface="Arial" panose="020B0604020202020204" pitchFamily="34" charset="0"/>
              </a:rPr>
              <a:t>Cancer</a:t>
            </a:r>
          </a:p>
          <a:p>
            <a:pPr>
              <a:lnSpc>
                <a:spcPct val="150000"/>
              </a:lnSpc>
            </a:pPr>
            <a:r>
              <a:rPr lang="en-US" altLang="zh-CN" dirty="0" err="1" smtClean="0">
                <a:latin typeface="Arial" panose="020B0604020202020204" pitchFamily="34" charset="0"/>
                <a:cs typeface="Arial" panose="020B0604020202020204" pitchFamily="34" charset="0"/>
              </a:rPr>
              <a:t>Aflatoxin</a:t>
            </a:r>
            <a:r>
              <a:rPr lang="en-US" altLang="zh-CN" dirty="0" smtClean="0">
                <a:latin typeface="Arial" panose="020B0604020202020204" pitchFamily="34" charset="0"/>
                <a:cs typeface="Arial" panose="020B0604020202020204" pitchFamily="34" charset="0"/>
              </a:rPr>
              <a:t> (</a:t>
            </a:r>
            <a:r>
              <a:rPr lang="zh-CN" altLang="en-US" dirty="0">
                <a:latin typeface="Arial" panose="020B0604020202020204" pitchFamily="34" charset="0"/>
                <a:cs typeface="Arial" panose="020B0604020202020204" pitchFamily="34" charset="0"/>
              </a:rPr>
              <a:t>黄曲</a:t>
            </a:r>
            <a:r>
              <a:rPr lang="zh-CN" altLang="en-US" dirty="0" smtClean="0">
                <a:latin typeface="Arial" panose="020B0604020202020204" pitchFamily="34" charset="0"/>
                <a:cs typeface="Arial" panose="020B0604020202020204" pitchFamily="34" charset="0"/>
              </a:rPr>
              <a:t>霉素</a:t>
            </a:r>
            <a:r>
              <a:rPr lang="en-US" altLang="zh-CN" dirty="0" smtClean="0">
                <a:latin typeface="Arial" panose="020B0604020202020204" pitchFamily="34" charset="0"/>
                <a:cs typeface="Arial" panose="020B0604020202020204" pitchFamily="34" charset="0"/>
              </a:rPr>
              <a:t>) and Liver cancer</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271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3992" y="326035"/>
            <a:ext cx="4649030" cy="584775"/>
          </a:xfrm>
          <a:prstGeom prst="rect">
            <a:avLst/>
          </a:prstGeom>
        </p:spPr>
        <p:txBody>
          <a:bodyPr wrap="none">
            <a:spAutoFit/>
          </a:bodyPr>
          <a:lstStyle/>
          <a:p>
            <a:r>
              <a:rPr lang="en-US" altLang="zh-CN" sz="32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Cancer Diagnostic </a:t>
            </a:r>
            <a:r>
              <a:rPr lang="en-US" altLang="zh-CN" sz="32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Tests</a:t>
            </a:r>
            <a:endParaRPr lang="zh-CN" altLang="en-US" sz="32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Rectangle 4"/>
          <p:cNvSpPr/>
          <p:nvPr/>
        </p:nvSpPr>
        <p:spPr>
          <a:xfrm>
            <a:off x="2250327" y="1594697"/>
            <a:ext cx="8265269" cy="646331"/>
          </a:xfrm>
          <a:prstGeom prst="rect">
            <a:avLst/>
          </a:prstGeom>
        </p:spPr>
        <p:txBody>
          <a:bodyPr wrap="square">
            <a:spAutoFit/>
          </a:bodyPr>
          <a:lstStyle/>
          <a:p>
            <a:r>
              <a:rPr lang="en-US" altLang="zh-CN" dirty="0" smtClean="0"/>
              <a:t>A </a:t>
            </a:r>
            <a:r>
              <a:rPr lang="en-US" altLang="zh-CN" dirty="0"/>
              <a:t>small tissue sample is surgically removed and examined under a microscope for the presence of cancer cells. </a:t>
            </a:r>
            <a:endParaRPr lang="zh-CN" altLang="en-US" dirty="0"/>
          </a:p>
        </p:txBody>
      </p:sp>
      <p:sp>
        <p:nvSpPr>
          <p:cNvPr id="7" name="Rectangle 6"/>
          <p:cNvSpPr/>
          <p:nvPr/>
        </p:nvSpPr>
        <p:spPr>
          <a:xfrm>
            <a:off x="2250328" y="2711704"/>
            <a:ext cx="8129081" cy="646331"/>
          </a:xfrm>
          <a:prstGeom prst="rect">
            <a:avLst/>
          </a:prstGeom>
        </p:spPr>
        <p:txBody>
          <a:bodyPr wrap="square">
            <a:spAutoFit/>
          </a:bodyPr>
          <a:lstStyle/>
          <a:p>
            <a:r>
              <a:rPr lang="en-US" altLang="zh-CN" dirty="0" smtClean="0"/>
              <a:t>A </a:t>
            </a:r>
            <a:r>
              <a:rPr lang="en-US" altLang="zh-CN" dirty="0"/>
              <a:t>flexible plastic tube with a tiny camera on the end is inserted into body cavities and organs, allowing the physician to view the suspicious area. </a:t>
            </a:r>
            <a:endParaRPr lang="zh-CN" altLang="en-US" dirty="0"/>
          </a:p>
        </p:txBody>
      </p:sp>
      <p:sp>
        <p:nvSpPr>
          <p:cNvPr id="11" name="Rectangle 10"/>
          <p:cNvSpPr/>
          <p:nvPr/>
        </p:nvSpPr>
        <p:spPr>
          <a:xfrm>
            <a:off x="2250327" y="3833451"/>
            <a:ext cx="8129081" cy="646331"/>
          </a:xfrm>
          <a:prstGeom prst="rect">
            <a:avLst/>
          </a:prstGeom>
        </p:spPr>
        <p:txBody>
          <a:bodyPr wrap="square">
            <a:spAutoFit/>
          </a:bodyPr>
          <a:lstStyle/>
          <a:p>
            <a:r>
              <a:rPr lang="en-US" altLang="zh-CN" dirty="0" smtClean="0"/>
              <a:t>Some </a:t>
            </a:r>
            <a:r>
              <a:rPr lang="en-US" altLang="zh-CN" dirty="0"/>
              <a:t>tumors release substances called tumor markers, which can be detected in the blood.</a:t>
            </a:r>
            <a:endParaRPr lang="zh-CN" altLang="en-US" dirty="0"/>
          </a:p>
        </p:txBody>
      </p:sp>
      <p:sp>
        <p:nvSpPr>
          <p:cNvPr id="13" name="Rectangle 12"/>
          <p:cNvSpPr/>
          <p:nvPr/>
        </p:nvSpPr>
        <p:spPr>
          <a:xfrm>
            <a:off x="2250328" y="5057185"/>
            <a:ext cx="6096000" cy="1200329"/>
          </a:xfrm>
          <a:prstGeom prst="rect">
            <a:avLst/>
          </a:prstGeom>
        </p:spPr>
        <p:txBody>
          <a:bodyPr>
            <a:spAutoFit/>
          </a:bodyPr>
          <a:lstStyle/>
          <a:p>
            <a:r>
              <a:rPr lang="en-US" altLang="zh-CN" dirty="0"/>
              <a:t>CT (computerized tomography) scan, </a:t>
            </a:r>
          </a:p>
          <a:p>
            <a:r>
              <a:rPr lang="en-US" altLang="zh-CN" dirty="0"/>
              <a:t>General/body </a:t>
            </a:r>
            <a:r>
              <a:rPr lang="en-US" altLang="zh-CN" dirty="0" smtClean="0"/>
              <a:t>ultrasound,</a:t>
            </a:r>
            <a:r>
              <a:rPr lang="en-US" altLang="zh-CN" dirty="0"/>
              <a:t> </a:t>
            </a:r>
          </a:p>
          <a:p>
            <a:r>
              <a:rPr lang="en-US" altLang="zh-CN" dirty="0"/>
              <a:t>MRI (magnetic resonance imaging</a:t>
            </a:r>
            <a:r>
              <a:rPr lang="en-US" altLang="zh-CN" dirty="0" smtClean="0"/>
              <a:t>),</a:t>
            </a:r>
            <a:r>
              <a:rPr lang="en-US" altLang="zh-CN" dirty="0"/>
              <a:t> </a:t>
            </a:r>
          </a:p>
          <a:p>
            <a:r>
              <a:rPr lang="en-US" altLang="zh-CN" dirty="0"/>
              <a:t>PET (positron emission tomography) </a:t>
            </a:r>
            <a:r>
              <a:rPr lang="en-US" altLang="zh-CN" dirty="0" smtClean="0"/>
              <a:t>scan,</a:t>
            </a:r>
            <a:endParaRPr lang="zh-CN" altLang="en-US" dirty="0"/>
          </a:p>
        </p:txBody>
      </p:sp>
      <p:sp>
        <p:nvSpPr>
          <p:cNvPr id="14" name="Rectangle 13"/>
          <p:cNvSpPr/>
          <p:nvPr/>
        </p:nvSpPr>
        <p:spPr>
          <a:xfrm>
            <a:off x="1858031" y="1142364"/>
            <a:ext cx="1001813" cy="400110"/>
          </a:xfrm>
          <a:prstGeom prst="rect">
            <a:avLst/>
          </a:prstGeom>
        </p:spPr>
        <p:txBody>
          <a:bodyPr wrap="none">
            <a:spAutoFit/>
          </a:bodyPr>
          <a:lstStyle/>
          <a:p>
            <a:r>
              <a:rPr lang="en-US" altLang="zh-CN" sz="2000" b="1" dirty="0"/>
              <a:t>Biopsy  </a:t>
            </a:r>
          </a:p>
        </p:txBody>
      </p:sp>
      <p:sp>
        <p:nvSpPr>
          <p:cNvPr id="15" name="Rectangle 14"/>
          <p:cNvSpPr/>
          <p:nvPr/>
        </p:nvSpPr>
        <p:spPr>
          <a:xfrm>
            <a:off x="1858031" y="2341376"/>
            <a:ext cx="1328184" cy="400110"/>
          </a:xfrm>
          <a:prstGeom prst="rect">
            <a:avLst/>
          </a:prstGeom>
        </p:spPr>
        <p:txBody>
          <a:bodyPr wrap="none">
            <a:spAutoFit/>
          </a:bodyPr>
          <a:lstStyle/>
          <a:p>
            <a:r>
              <a:rPr lang="en-US" altLang="zh-CN" sz="2000" b="1" dirty="0"/>
              <a:t>Endoscopy</a:t>
            </a:r>
          </a:p>
        </p:txBody>
      </p:sp>
      <p:sp>
        <p:nvSpPr>
          <p:cNvPr id="16" name="Rectangle 15"/>
          <p:cNvSpPr/>
          <p:nvPr/>
        </p:nvSpPr>
        <p:spPr>
          <a:xfrm>
            <a:off x="1828848" y="4657075"/>
            <a:ext cx="2196755" cy="400110"/>
          </a:xfrm>
          <a:prstGeom prst="rect">
            <a:avLst/>
          </a:prstGeom>
        </p:spPr>
        <p:txBody>
          <a:bodyPr wrap="none">
            <a:spAutoFit/>
          </a:bodyPr>
          <a:lstStyle/>
          <a:p>
            <a:r>
              <a:rPr lang="en-US" altLang="zh-CN" sz="2000" b="1" dirty="0"/>
              <a:t>Diagnostic Imaging</a:t>
            </a:r>
            <a:endParaRPr lang="zh-CN" altLang="en-US" sz="2000" b="1" dirty="0"/>
          </a:p>
        </p:txBody>
      </p:sp>
      <p:sp>
        <p:nvSpPr>
          <p:cNvPr id="17" name="Rectangle 16"/>
          <p:cNvSpPr/>
          <p:nvPr/>
        </p:nvSpPr>
        <p:spPr>
          <a:xfrm>
            <a:off x="1828848" y="3458063"/>
            <a:ext cx="1387496" cy="400110"/>
          </a:xfrm>
          <a:prstGeom prst="rect">
            <a:avLst/>
          </a:prstGeom>
        </p:spPr>
        <p:txBody>
          <a:bodyPr wrap="none">
            <a:spAutoFit/>
          </a:bodyPr>
          <a:lstStyle/>
          <a:p>
            <a:r>
              <a:rPr lang="en-US" altLang="zh-CN" sz="2000" b="1" dirty="0"/>
              <a:t>Blood Tests</a:t>
            </a:r>
          </a:p>
        </p:txBody>
      </p:sp>
    </p:spTree>
    <p:extLst>
      <p:ext uri="{BB962C8B-B14F-4D97-AF65-F5344CB8AC3E}">
        <p14:creationId xmlns:p14="http://schemas.microsoft.com/office/powerpoint/2010/main" val="4055909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1821" y="1797968"/>
            <a:ext cx="2267608" cy="369332"/>
          </a:xfrm>
          <a:prstGeom prst="rect">
            <a:avLst/>
          </a:prstGeom>
          <a:noFill/>
        </p:spPr>
        <p:txBody>
          <a:bodyPr wrap="none" rtlCol="0">
            <a:spAutoFit/>
          </a:bodyPr>
          <a:lstStyle/>
          <a:p>
            <a:r>
              <a:rPr lang="en-US" altLang="zh-CN" b="1" dirty="0" smtClean="0"/>
              <a:t>1. Surgery (</a:t>
            </a:r>
            <a:r>
              <a:rPr lang="zh-CN" altLang="en-US" b="1" dirty="0" smtClean="0"/>
              <a:t>外科手术</a:t>
            </a:r>
            <a:r>
              <a:rPr lang="en-US" altLang="zh-CN" b="1" dirty="0" smtClean="0"/>
              <a:t>)</a:t>
            </a:r>
            <a:endParaRPr lang="zh-CN" altLang="en-US" b="1" dirty="0"/>
          </a:p>
        </p:txBody>
      </p:sp>
      <p:sp>
        <p:nvSpPr>
          <p:cNvPr id="4" name="TextBox 3"/>
          <p:cNvSpPr txBox="1"/>
          <p:nvPr/>
        </p:nvSpPr>
        <p:spPr>
          <a:xfrm>
            <a:off x="1011821" y="2580676"/>
            <a:ext cx="2822824" cy="369332"/>
          </a:xfrm>
          <a:prstGeom prst="rect">
            <a:avLst/>
          </a:prstGeom>
          <a:noFill/>
        </p:spPr>
        <p:txBody>
          <a:bodyPr wrap="none" rtlCol="0">
            <a:spAutoFit/>
          </a:bodyPr>
          <a:lstStyle/>
          <a:p>
            <a:r>
              <a:rPr lang="en-US" altLang="zh-CN" b="1" dirty="0"/>
              <a:t>2. Radiation </a:t>
            </a:r>
            <a:r>
              <a:rPr lang="en-US" altLang="zh-CN" b="1" dirty="0" smtClean="0"/>
              <a:t>Therapy (</a:t>
            </a:r>
            <a:r>
              <a:rPr lang="zh-CN" altLang="en-US" b="1" dirty="0" smtClean="0"/>
              <a:t>放疗</a:t>
            </a:r>
            <a:r>
              <a:rPr lang="en-US" altLang="zh-CN" b="1" dirty="0" smtClean="0"/>
              <a:t>)</a:t>
            </a:r>
            <a:endParaRPr lang="zh-CN" altLang="en-US" b="1" dirty="0"/>
          </a:p>
        </p:txBody>
      </p:sp>
      <p:sp>
        <p:nvSpPr>
          <p:cNvPr id="5" name="TextBox 4"/>
          <p:cNvSpPr txBox="1"/>
          <p:nvPr/>
        </p:nvSpPr>
        <p:spPr>
          <a:xfrm>
            <a:off x="1011821" y="4068049"/>
            <a:ext cx="2489912" cy="369332"/>
          </a:xfrm>
          <a:prstGeom prst="rect">
            <a:avLst/>
          </a:prstGeom>
          <a:noFill/>
        </p:spPr>
        <p:txBody>
          <a:bodyPr wrap="none" rtlCol="0">
            <a:spAutoFit/>
          </a:bodyPr>
          <a:lstStyle/>
          <a:p>
            <a:r>
              <a:rPr lang="en-US" altLang="zh-CN" b="1" dirty="0"/>
              <a:t>3. </a:t>
            </a:r>
            <a:r>
              <a:rPr lang="en-US" altLang="zh-CN" b="1" dirty="0" smtClean="0"/>
              <a:t>Chemotherapy (</a:t>
            </a:r>
            <a:r>
              <a:rPr lang="zh-CN" altLang="en-US" b="1" dirty="0" smtClean="0"/>
              <a:t>化疗</a:t>
            </a:r>
            <a:r>
              <a:rPr lang="en-US" altLang="zh-CN" b="1" dirty="0" smtClean="0"/>
              <a:t>)</a:t>
            </a:r>
            <a:endParaRPr lang="zh-CN" altLang="en-US" b="1" dirty="0"/>
          </a:p>
        </p:txBody>
      </p:sp>
      <p:sp>
        <p:nvSpPr>
          <p:cNvPr id="8" name="Rectangle 7"/>
          <p:cNvSpPr/>
          <p:nvPr/>
        </p:nvSpPr>
        <p:spPr>
          <a:xfrm>
            <a:off x="1424081" y="3190727"/>
            <a:ext cx="2881110" cy="646331"/>
          </a:xfrm>
          <a:prstGeom prst="rect">
            <a:avLst/>
          </a:prstGeom>
        </p:spPr>
        <p:txBody>
          <a:bodyPr wrap="none">
            <a:spAutoFit/>
          </a:bodyPr>
          <a:lstStyle/>
          <a:p>
            <a:r>
              <a:rPr lang="en-US" altLang="zh-CN" dirty="0" smtClean="0"/>
              <a:t>1895 x-rays discovered</a:t>
            </a:r>
          </a:p>
          <a:p>
            <a:r>
              <a:rPr lang="en-US" altLang="zh-CN" dirty="0" smtClean="0"/>
              <a:t>1903</a:t>
            </a:r>
            <a:r>
              <a:rPr lang="zh-CN" altLang="en-US" dirty="0" smtClean="0"/>
              <a:t> </a:t>
            </a:r>
            <a:r>
              <a:rPr lang="en-US" altLang="zh-CN" dirty="0" smtClean="0"/>
              <a:t>first use to treat cancer</a:t>
            </a:r>
            <a:endParaRPr lang="zh-CN" altLang="en-US" dirty="0"/>
          </a:p>
        </p:txBody>
      </p:sp>
      <p:sp>
        <p:nvSpPr>
          <p:cNvPr id="9" name="Rectangle 8"/>
          <p:cNvSpPr/>
          <p:nvPr/>
        </p:nvSpPr>
        <p:spPr>
          <a:xfrm>
            <a:off x="2580005" y="587752"/>
            <a:ext cx="7037055" cy="646331"/>
          </a:xfrm>
          <a:prstGeom prst="rect">
            <a:avLst/>
          </a:prstGeom>
        </p:spPr>
        <p:txBody>
          <a:bodyPr wrap="none">
            <a:spAutoFit/>
          </a:bodyPr>
          <a:lstStyle/>
          <a:p>
            <a:r>
              <a:rPr lang="en-US" altLang="zh-CN" sz="3600" b="1" dirty="0" smtClean="0">
                <a:solidFill>
                  <a:srgbClr val="FF0000"/>
                </a:solidFill>
              </a:rPr>
              <a:t>Common types </a:t>
            </a:r>
            <a:r>
              <a:rPr lang="en-US" altLang="zh-CN" sz="3600" b="1" dirty="0">
                <a:solidFill>
                  <a:srgbClr val="FF0000"/>
                </a:solidFill>
              </a:rPr>
              <a:t>of cancer treatment</a:t>
            </a:r>
            <a:endParaRPr lang="zh-CN" altLang="en-US" sz="3600" b="1" dirty="0">
              <a:solidFill>
                <a:srgbClr val="FF0000"/>
              </a:solidFill>
            </a:endParaRPr>
          </a:p>
        </p:txBody>
      </p:sp>
      <p:sp>
        <p:nvSpPr>
          <p:cNvPr id="2" name="TextBox 1"/>
          <p:cNvSpPr txBox="1"/>
          <p:nvPr/>
        </p:nvSpPr>
        <p:spPr>
          <a:xfrm>
            <a:off x="1424081" y="4668372"/>
            <a:ext cx="9134480" cy="1477328"/>
          </a:xfrm>
          <a:prstGeom prst="rect">
            <a:avLst/>
          </a:prstGeom>
          <a:noFill/>
        </p:spPr>
        <p:txBody>
          <a:bodyPr wrap="square" rtlCol="0">
            <a:spAutoFit/>
          </a:bodyPr>
          <a:lstStyle/>
          <a:p>
            <a:r>
              <a:rPr lang="en-US" altLang="zh-CN" dirty="0" smtClean="0"/>
              <a:t>Because of the fast proliferation feature of cancer cell. Chemotherapeutic </a:t>
            </a:r>
            <a:r>
              <a:rPr lang="en-US" altLang="zh-CN" dirty="0"/>
              <a:t>agents are cytotoxic by means of interfering with </a:t>
            </a:r>
            <a:r>
              <a:rPr lang="en-US" altLang="zh-CN" u="sng" dirty="0"/>
              <a:t>cell division (mitosis</a:t>
            </a:r>
            <a:r>
              <a:rPr lang="en-US" altLang="zh-CN" u="sng" dirty="0" smtClean="0"/>
              <a:t>)</a:t>
            </a:r>
            <a:r>
              <a:rPr lang="en-US" altLang="zh-CN" dirty="0" smtClean="0"/>
              <a:t>. </a:t>
            </a:r>
          </a:p>
          <a:p>
            <a:endParaRPr lang="en-US" altLang="zh-CN" dirty="0"/>
          </a:p>
          <a:p>
            <a:r>
              <a:rPr lang="en-US" altLang="zh-CN" dirty="0" smtClean="0"/>
              <a:t>Initial use after World War II. Typical chemotherapy drugs: doxorubicin</a:t>
            </a:r>
            <a:r>
              <a:rPr lang="en-US" altLang="zh-CN" dirty="0"/>
              <a:t>, </a:t>
            </a:r>
            <a:r>
              <a:rPr lang="en-US" altLang="zh-CN" dirty="0" smtClean="0"/>
              <a:t>methotrexate, </a:t>
            </a:r>
            <a:r>
              <a:rPr lang="en-US" altLang="zh-CN" dirty="0" err="1" smtClean="0"/>
              <a:t>cisplatin</a:t>
            </a:r>
            <a:r>
              <a:rPr lang="en-US" altLang="zh-CN" dirty="0" smtClean="0"/>
              <a:t>, 5-fluorouracil, etc. </a:t>
            </a:r>
            <a:endParaRPr lang="zh-CN" altLang="en-US" dirty="0"/>
          </a:p>
        </p:txBody>
      </p:sp>
    </p:spTree>
    <p:extLst>
      <p:ext uri="{BB962C8B-B14F-4D97-AF65-F5344CB8AC3E}">
        <p14:creationId xmlns:p14="http://schemas.microsoft.com/office/powerpoint/2010/main" val="3109867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7552" y="2977662"/>
            <a:ext cx="9918192" cy="369332"/>
          </a:xfrm>
          <a:prstGeom prst="rect">
            <a:avLst/>
          </a:prstGeom>
        </p:spPr>
        <p:txBody>
          <a:bodyPr wrap="square">
            <a:spAutoFit/>
          </a:bodyPr>
          <a:lstStyle/>
          <a:p>
            <a:r>
              <a:rPr lang="en-US" altLang="zh-CN" b="1" dirty="0">
                <a:solidFill>
                  <a:srgbClr val="333333"/>
                </a:solidFill>
                <a:latin typeface="arial" panose="020B0604020202020204" pitchFamily="34" charset="0"/>
              </a:rPr>
              <a:t>5. </a:t>
            </a:r>
            <a:r>
              <a:rPr lang="en-US" altLang="zh-CN" b="1" dirty="0" smtClean="0">
                <a:solidFill>
                  <a:srgbClr val="333333"/>
                </a:solidFill>
                <a:latin typeface="arial" panose="020B0604020202020204" pitchFamily="34" charset="0"/>
              </a:rPr>
              <a:t>Immunotherapy (</a:t>
            </a:r>
            <a:r>
              <a:rPr lang="zh-CN" altLang="en-US" b="1" dirty="0" smtClean="0">
                <a:solidFill>
                  <a:srgbClr val="333333"/>
                </a:solidFill>
                <a:latin typeface="arial" panose="020B0604020202020204" pitchFamily="34" charset="0"/>
              </a:rPr>
              <a:t>免疫疗法</a:t>
            </a:r>
            <a:r>
              <a:rPr lang="en-US" altLang="zh-CN" b="1" dirty="0" smtClean="0">
                <a:solidFill>
                  <a:srgbClr val="333333"/>
                </a:solidFill>
                <a:latin typeface="arial" panose="020B0604020202020204" pitchFamily="34" charset="0"/>
              </a:rPr>
              <a:t>)</a:t>
            </a:r>
            <a:endParaRPr lang="zh-CN" altLang="en-US" dirty="0" smtClean="0">
              <a:solidFill>
                <a:srgbClr val="333333"/>
              </a:solidFill>
              <a:latin typeface="arial" panose="020B0604020202020204" pitchFamily="34" charset="0"/>
            </a:endParaRPr>
          </a:p>
        </p:txBody>
      </p:sp>
      <p:sp>
        <p:nvSpPr>
          <p:cNvPr id="3" name="Rectangle 2"/>
          <p:cNvSpPr/>
          <p:nvPr/>
        </p:nvSpPr>
        <p:spPr>
          <a:xfrm>
            <a:off x="987552" y="890620"/>
            <a:ext cx="9619488" cy="369332"/>
          </a:xfrm>
          <a:prstGeom prst="rect">
            <a:avLst/>
          </a:prstGeom>
        </p:spPr>
        <p:txBody>
          <a:bodyPr wrap="square">
            <a:spAutoFit/>
          </a:bodyPr>
          <a:lstStyle/>
          <a:p>
            <a:r>
              <a:rPr lang="en-US" altLang="zh-CN" b="1" dirty="0">
                <a:solidFill>
                  <a:srgbClr val="333333"/>
                </a:solidFill>
                <a:latin typeface="arial" panose="020B0604020202020204" pitchFamily="34" charset="0"/>
              </a:rPr>
              <a:t>4. Targeted </a:t>
            </a:r>
            <a:r>
              <a:rPr lang="en-US" altLang="zh-CN" b="1" dirty="0" smtClean="0">
                <a:solidFill>
                  <a:srgbClr val="333333"/>
                </a:solidFill>
                <a:latin typeface="arial" panose="020B0604020202020204" pitchFamily="34" charset="0"/>
              </a:rPr>
              <a:t>Therapy (</a:t>
            </a:r>
            <a:r>
              <a:rPr lang="zh-CN" altLang="en-US" b="1" dirty="0" smtClean="0">
                <a:solidFill>
                  <a:srgbClr val="333333"/>
                </a:solidFill>
                <a:latin typeface="arial" panose="020B0604020202020204" pitchFamily="34" charset="0"/>
              </a:rPr>
              <a:t>靶向治疗</a:t>
            </a:r>
            <a:r>
              <a:rPr lang="en-US" altLang="zh-CN" b="1" dirty="0" smtClean="0">
                <a:solidFill>
                  <a:srgbClr val="333333"/>
                </a:solidFill>
                <a:latin typeface="arial" panose="020B0604020202020204" pitchFamily="34" charset="0"/>
              </a:rPr>
              <a:t>)</a:t>
            </a:r>
            <a:endParaRPr lang="zh-CN" altLang="en-US" dirty="0" smtClean="0">
              <a:solidFill>
                <a:srgbClr val="333333"/>
              </a:solidFill>
              <a:latin typeface="arial" panose="020B0604020202020204" pitchFamily="34" charset="0"/>
            </a:endParaRPr>
          </a:p>
        </p:txBody>
      </p:sp>
      <p:sp>
        <p:nvSpPr>
          <p:cNvPr id="4" name="TextBox 3"/>
          <p:cNvSpPr txBox="1"/>
          <p:nvPr/>
        </p:nvSpPr>
        <p:spPr>
          <a:xfrm>
            <a:off x="987552" y="4482618"/>
            <a:ext cx="3348032" cy="369332"/>
          </a:xfrm>
          <a:prstGeom prst="rect">
            <a:avLst/>
          </a:prstGeom>
          <a:noFill/>
        </p:spPr>
        <p:txBody>
          <a:bodyPr wrap="none" rtlCol="0">
            <a:spAutoFit/>
          </a:bodyPr>
          <a:lstStyle/>
          <a:p>
            <a:r>
              <a:rPr lang="en-US" altLang="zh-CN" b="1" dirty="0" smtClean="0"/>
              <a:t>6. Precision Medicine (</a:t>
            </a:r>
            <a:r>
              <a:rPr lang="zh-CN" altLang="en-US" b="1" dirty="0" smtClean="0"/>
              <a:t>精准医疗</a:t>
            </a:r>
            <a:r>
              <a:rPr lang="en-US" altLang="zh-CN" b="1" dirty="0" smtClean="0"/>
              <a:t>)</a:t>
            </a:r>
            <a:endParaRPr lang="zh-CN" altLang="en-US" b="1" dirty="0"/>
          </a:p>
        </p:txBody>
      </p:sp>
      <p:sp>
        <p:nvSpPr>
          <p:cNvPr id="5" name="TextBox 4"/>
          <p:cNvSpPr txBox="1"/>
          <p:nvPr/>
        </p:nvSpPr>
        <p:spPr>
          <a:xfrm>
            <a:off x="1175897" y="5963517"/>
            <a:ext cx="1487074" cy="369332"/>
          </a:xfrm>
          <a:prstGeom prst="rect">
            <a:avLst/>
          </a:prstGeom>
          <a:noFill/>
        </p:spPr>
        <p:txBody>
          <a:bodyPr wrap="none" rtlCol="0">
            <a:spAutoFit/>
          </a:bodyPr>
          <a:lstStyle/>
          <a:p>
            <a:r>
              <a:rPr lang="en-US" altLang="zh-CN" dirty="0" smtClean="0"/>
              <a:t>Just</a:t>
            </a:r>
            <a:r>
              <a:rPr lang="zh-CN" altLang="en-US" dirty="0" smtClean="0"/>
              <a:t> </a:t>
            </a:r>
            <a:r>
              <a:rPr lang="en-US" altLang="zh-CN" dirty="0" smtClean="0"/>
              <a:t>started… </a:t>
            </a:r>
            <a:endParaRPr lang="zh-CN" altLang="en-US" dirty="0"/>
          </a:p>
        </p:txBody>
      </p:sp>
      <p:sp>
        <p:nvSpPr>
          <p:cNvPr id="6" name="TextBox 5"/>
          <p:cNvSpPr txBox="1"/>
          <p:nvPr/>
        </p:nvSpPr>
        <p:spPr>
          <a:xfrm>
            <a:off x="1175897" y="5465404"/>
            <a:ext cx="6963125" cy="369332"/>
          </a:xfrm>
          <a:prstGeom prst="rect">
            <a:avLst/>
          </a:prstGeom>
          <a:noFill/>
        </p:spPr>
        <p:txBody>
          <a:bodyPr wrap="none" rtlCol="0">
            <a:spAutoFit/>
          </a:bodyPr>
          <a:lstStyle/>
          <a:p>
            <a:r>
              <a:rPr lang="en-US" altLang="zh-CN" dirty="0" smtClean="0"/>
              <a:t>Personal cancer genomics </a:t>
            </a:r>
            <a:r>
              <a:rPr lang="en-US" altLang="zh-CN" dirty="0" smtClean="0">
                <a:sym typeface="Wingdings" panose="05000000000000000000" pitchFamily="2" charset="2"/>
              </a:rPr>
              <a:t> specific cancer drivers  precision therapy</a:t>
            </a:r>
            <a:endParaRPr lang="zh-CN" altLang="en-US" dirty="0"/>
          </a:p>
        </p:txBody>
      </p:sp>
      <p:sp>
        <p:nvSpPr>
          <p:cNvPr id="7" name="TextBox 6"/>
          <p:cNvSpPr txBox="1"/>
          <p:nvPr/>
        </p:nvSpPr>
        <p:spPr>
          <a:xfrm>
            <a:off x="1175897" y="4967291"/>
            <a:ext cx="3546035" cy="369332"/>
          </a:xfrm>
          <a:prstGeom prst="rect">
            <a:avLst/>
          </a:prstGeom>
          <a:noFill/>
        </p:spPr>
        <p:txBody>
          <a:bodyPr wrap="none" rtlCol="0">
            <a:spAutoFit/>
          </a:bodyPr>
          <a:lstStyle/>
          <a:p>
            <a:r>
              <a:rPr lang="en-US" altLang="zh-CN" dirty="0" smtClean="0"/>
              <a:t>Cancer genomics, initiated 2010s.    </a:t>
            </a:r>
            <a:endParaRPr lang="zh-CN" altLang="en-US" dirty="0"/>
          </a:p>
        </p:txBody>
      </p:sp>
      <p:sp>
        <p:nvSpPr>
          <p:cNvPr id="9" name="TextBox 8"/>
          <p:cNvSpPr txBox="1"/>
          <p:nvPr/>
        </p:nvSpPr>
        <p:spPr>
          <a:xfrm>
            <a:off x="1175897" y="3441719"/>
            <a:ext cx="9816246" cy="646331"/>
          </a:xfrm>
          <a:prstGeom prst="rect">
            <a:avLst/>
          </a:prstGeom>
          <a:noFill/>
        </p:spPr>
        <p:txBody>
          <a:bodyPr wrap="square" rtlCol="0">
            <a:spAutoFit/>
          </a:bodyPr>
          <a:lstStyle/>
          <a:p>
            <a:r>
              <a:rPr lang="en-US" altLang="zh-CN" dirty="0" smtClean="0"/>
              <a:t>Currently very hot field for cancer drug development. Successful drugs include: CTLA-4 antibody, PD-1 antibody, PD-L1 antibody and genetically engineered T cells (</a:t>
            </a:r>
            <a:r>
              <a:rPr lang="en-US" altLang="zh-CN" dirty="0" err="1" smtClean="0"/>
              <a:t>eg</a:t>
            </a:r>
            <a:r>
              <a:rPr lang="en-US" altLang="zh-CN" dirty="0" smtClean="0"/>
              <a:t>. CAR-T) . </a:t>
            </a:r>
            <a:endParaRPr lang="zh-CN" altLang="en-US" dirty="0"/>
          </a:p>
        </p:txBody>
      </p:sp>
      <p:sp>
        <p:nvSpPr>
          <p:cNvPr id="10" name="Rectangle 9"/>
          <p:cNvSpPr/>
          <p:nvPr/>
        </p:nvSpPr>
        <p:spPr>
          <a:xfrm>
            <a:off x="1175897" y="1366960"/>
            <a:ext cx="9641260" cy="1477328"/>
          </a:xfrm>
          <a:prstGeom prst="rect">
            <a:avLst/>
          </a:prstGeom>
        </p:spPr>
        <p:txBody>
          <a:bodyPr wrap="square">
            <a:spAutoFit/>
          </a:bodyPr>
          <a:lstStyle/>
          <a:p>
            <a:r>
              <a:rPr lang="en-US" altLang="zh-CN" dirty="0">
                <a:solidFill>
                  <a:srgbClr val="333333"/>
                </a:solidFill>
                <a:latin typeface="arial" panose="020B0604020202020204" pitchFamily="34" charset="0"/>
              </a:rPr>
              <a:t>Initiated after 1990s. Targeted therapies work by influencing the processes that control growth, division, and spread of cancer cells, as well as the signals that cause cancer cells to die naturally. Including: Growth signal inhibitors, Angiogenesis inhibitors, Apoptosis-inducing drugs. </a:t>
            </a:r>
            <a:r>
              <a:rPr lang="en-US" altLang="zh-CN" u="sng" dirty="0">
                <a:solidFill>
                  <a:srgbClr val="FF0000"/>
                </a:solidFill>
                <a:latin typeface="arial" panose="020B0604020202020204" pitchFamily="34" charset="0"/>
              </a:rPr>
              <a:t>Most successful drugs include tyrosine kinase inhibitor (</a:t>
            </a:r>
            <a:r>
              <a:rPr lang="zh-CN" altLang="en-US" u="sng" dirty="0">
                <a:solidFill>
                  <a:srgbClr val="FF0000"/>
                </a:solidFill>
                <a:latin typeface="arial" panose="020B0604020202020204" pitchFamily="34" charset="0"/>
              </a:rPr>
              <a:t>替尼类药物</a:t>
            </a:r>
            <a:r>
              <a:rPr lang="en-US" altLang="zh-CN" u="sng" dirty="0">
                <a:solidFill>
                  <a:srgbClr val="FF0000"/>
                </a:solidFill>
                <a:latin typeface="arial" panose="020B0604020202020204" pitchFamily="34" charset="0"/>
              </a:rPr>
              <a:t>), </a:t>
            </a:r>
            <a:r>
              <a:rPr lang="en-US" altLang="zh-CN" u="sng" dirty="0" err="1" smtClean="0">
                <a:solidFill>
                  <a:srgbClr val="FF0000"/>
                </a:solidFill>
                <a:latin typeface="arial" panose="020B0604020202020204" pitchFamily="34" charset="0"/>
              </a:rPr>
              <a:t>Imatinib</a:t>
            </a:r>
            <a:r>
              <a:rPr lang="zh-CN" altLang="en-US" u="sng" dirty="0" smtClean="0">
                <a:solidFill>
                  <a:srgbClr val="FF0000"/>
                </a:solidFill>
                <a:latin typeface="arial" panose="020B0604020202020204" pitchFamily="34" charset="0"/>
              </a:rPr>
              <a:t> </a:t>
            </a:r>
            <a:r>
              <a:rPr lang="en-US" altLang="zh-CN" u="sng" dirty="0">
                <a:solidFill>
                  <a:srgbClr val="FF0000"/>
                </a:solidFill>
                <a:latin typeface="arial" panose="020B0604020202020204" pitchFamily="34" charset="0"/>
              </a:rPr>
              <a:t>(</a:t>
            </a:r>
            <a:r>
              <a:rPr lang="en-US" altLang="zh-CN" u="sng" dirty="0" err="1">
                <a:solidFill>
                  <a:srgbClr val="FF0000"/>
                </a:solidFill>
                <a:latin typeface="arial" panose="020B0604020202020204" pitchFamily="34" charset="0"/>
              </a:rPr>
              <a:t>Gleevec</a:t>
            </a:r>
            <a:r>
              <a:rPr lang="en-US" altLang="zh-CN" u="sng" dirty="0">
                <a:solidFill>
                  <a:srgbClr val="FF0000"/>
                </a:solidFill>
                <a:latin typeface="arial" panose="020B0604020202020204" pitchFamily="34" charset="0"/>
              </a:rPr>
              <a:t>). </a:t>
            </a:r>
            <a:endParaRPr lang="zh-CN" altLang="en-US" u="sng" dirty="0">
              <a:solidFill>
                <a:srgbClr val="FF0000"/>
              </a:solidFill>
              <a:latin typeface="arial" panose="020B0604020202020204" pitchFamily="34" charset="0"/>
            </a:endParaRPr>
          </a:p>
        </p:txBody>
      </p:sp>
    </p:spTree>
    <p:extLst>
      <p:ext uri="{BB962C8B-B14F-4D97-AF65-F5344CB8AC3E}">
        <p14:creationId xmlns:p14="http://schemas.microsoft.com/office/powerpoint/2010/main" val="9030674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3089" y="1139303"/>
            <a:ext cx="8548915" cy="1668470"/>
          </a:xfrm>
          <a:prstGeom prst="rect">
            <a:avLst/>
          </a:prstGeom>
        </p:spPr>
        <p:txBody>
          <a:bodyPr wrap="square">
            <a:spAutoFit/>
          </a:bodyPr>
          <a:lstStyle/>
          <a:p>
            <a:pPr algn="ctr">
              <a:lnSpc>
                <a:spcPct val="150000"/>
              </a:lnSpc>
            </a:pPr>
            <a:r>
              <a:rPr lang="en-US" altLang="zh-CN" sz="3600" dirty="0">
                <a:solidFill>
                  <a:srgbClr val="FF0000"/>
                </a:solidFill>
              </a:rPr>
              <a:t>Brief introduction to cancer related Genetics and Molecular Biology</a:t>
            </a:r>
            <a:endParaRPr lang="zh-CN" altLang="en-US" sz="3600" dirty="0">
              <a:solidFill>
                <a:srgbClr val="FF0000"/>
              </a:solidFill>
            </a:endParaRPr>
          </a:p>
        </p:txBody>
      </p:sp>
      <p:sp>
        <p:nvSpPr>
          <p:cNvPr id="3" name="TextBox 2"/>
          <p:cNvSpPr txBox="1"/>
          <p:nvPr/>
        </p:nvSpPr>
        <p:spPr>
          <a:xfrm>
            <a:off x="4095345" y="3784060"/>
            <a:ext cx="3855030" cy="1477328"/>
          </a:xfrm>
          <a:prstGeom prst="rect">
            <a:avLst/>
          </a:prstGeom>
          <a:noFill/>
        </p:spPr>
        <p:txBody>
          <a:bodyPr wrap="none" rtlCol="0">
            <a:spAutoFit/>
          </a:bodyPr>
          <a:lstStyle/>
          <a:p>
            <a:r>
              <a:rPr lang="en-US" altLang="zh-CN" dirty="0" smtClean="0"/>
              <a:t>1, Gene, chromosome and evolution</a:t>
            </a:r>
          </a:p>
          <a:p>
            <a:endParaRPr lang="en-US" altLang="zh-CN" dirty="0"/>
          </a:p>
          <a:p>
            <a:r>
              <a:rPr lang="en-US" altLang="zh-CN" dirty="0" smtClean="0"/>
              <a:t>2, Somatic genetic alterations in cancer</a:t>
            </a:r>
          </a:p>
          <a:p>
            <a:endParaRPr lang="en-US" altLang="zh-CN" dirty="0"/>
          </a:p>
          <a:p>
            <a:r>
              <a:rPr lang="en-US" altLang="zh-CN" dirty="0" smtClean="0"/>
              <a:t>3, From gene to cancer phenotype</a:t>
            </a:r>
            <a:endParaRPr lang="zh-CN" altLang="en-US" dirty="0"/>
          </a:p>
        </p:txBody>
      </p:sp>
    </p:spTree>
    <p:extLst>
      <p:ext uri="{BB962C8B-B14F-4D97-AF65-F5344CB8AC3E}">
        <p14:creationId xmlns:p14="http://schemas.microsoft.com/office/powerpoint/2010/main" val="3398267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46601" y="1057547"/>
            <a:ext cx="3531241" cy="1695208"/>
          </a:xfrm>
          <a:prstGeom prst="rect">
            <a:avLst/>
          </a:prstGeom>
          <a:noFill/>
        </p:spPr>
        <p:txBody>
          <a:bodyPr wrap="square" rtlCol="0">
            <a:spAutoFit/>
          </a:bodyPr>
          <a:lstStyle/>
          <a:p>
            <a:pPr>
              <a:lnSpc>
                <a:spcPct val="200000"/>
              </a:lnSpc>
            </a:pPr>
            <a:r>
              <a:rPr lang="en-US" altLang="zh-CN" sz="2800" dirty="0" smtClean="0"/>
              <a:t>Somatic cell : Stem cell -- Epigenetic difference</a:t>
            </a:r>
            <a:endParaRPr lang="zh-CN" altLang="en-US" sz="2800" dirty="0"/>
          </a:p>
        </p:txBody>
      </p:sp>
      <p:sp>
        <p:nvSpPr>
          <p:cNvPr id="3" name="Rectangle 2"/>
          <p:cNvSpPr/>
          <p:nvPr/>
        </p:nvSpPr>
        <p:spPr>
          <a:xfrm>
            <a:off x="6134443" y="3889828"/>
            <a:ext cx="3755556" cy="1815882"/>
          </a:xfrm>
          <a:prstGeom prst="rect">
            <a:avLst/>
          </a:prstGeom>
        </p:spPr>
        <p:txBody>
          <a:bodyPr wrap="square">
            <a:spAutoFit/>
          </a:bodyPr>
          <a:lstStyle/>
          <a:p>
            <a:pPr>
              <a:lnSpc>
                <a:spcPct val="200000"/>
              </a:lnSpc>
            </a:pPr>
            <a:r>
              <a:rPr lang="en-US" altLang="zh-CN" sz="2800" dirty="0"/>
              <a:t>Cancer cell : Normal cell </a:t>
            </a:r>
            <a:r>
              <a:rPr lang="en-US" altLang="zh-CN" sz="2800" dirty="0" smtClean="0"/>
              <a:t>-- </a:t>
            </a:r>
            <a:r>
              <a:rPr lang="en-US" altLang="zh-CN" sz="2800" b="1" dirty="0">
                <a:solidFill>
                  <a:srgbClr val="FF0000"/>
                </a:solidFill>
              </a:rPr>
              <a:t>Genetic </a:t>
            </a:r>
            <a:r>
              <a:rPr lang="en-US" altLang="zh-CN" sz="2800" b="1" dirty="0" smtClean="0">
                <a:solidFill>
                  <a:srgbClr val="FF0000"/>
                </a:solidFill>
              </a:rPr>
              <a:t>difference</a:t>
            </a:r>
            <a:endParaRPr lang="en-US" altLang="zh-CN" sz="2800" dirty="0"/>
          </a:p>
        </p:txBody>
      </p:sp>
      <p:pic>
        <p:nvPicPr>
          <p:cNvPr id="1028" name="Picture 4" descr="Image result for stem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856" y="566864"/>
            <a:ext cx="3869714" cy="29087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ancer cell vs normal ce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8856" y="3889828"/>
            <a:ext cx="3869714" cy="217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96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wipe(down)">
                                      <p:cBhvr>
                                        <p:cTn id="12" dur="500"/>
                                        <p:tgtEl>
                                          <p:spTgt spid="10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figure_01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035" y="1115709"/>
            <a:ext cx="8531225" cy="515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23164" y="324320"/>
            <a:ext cx="4713726" cy="523220"/>
          </a:xfrm>
          <a:prstGeom prst="rect">
            <a:avLst/>
          </a:prstGeom>
          <a:noFill/>
        </p:spPr>
        <p:txBody>
          <a:bodyPr wrap="none" rtlCol="0">
            <a:spAutoFit/>
          </a:bodyPr>
          <a:lstStyle/>
          <a:p>
            <a:r>
              <a:rPr lang="en-US" altLang="zh-CN" sz="2800" dirty="0" smtClean="0"/>
              <a:t>Mendel`s theory of inheritance</a:t>
            </a:r>
            <a:endParaRPr lang="zh-CN" altLang="en-US" sz="2800" dirty="0"/>
          </a:p>
        </p:txBody>
      </p:sp>
      <p:sp>
        <p:nvSpPr>
          <p:cNvPr id="4" name="TextBox 3"/>
          <p:cNvSpPr txBox="1"/>
          <p:nvPr/>
        </p:nvSpPr>
        <p:spPr>
          <a:xfrm>
            <a:off x="9241276" y="6271909"/>
            <a:ext cx="2571601" cy="369332"/>
          </a:xfrm>
          <a:prstGeom prst="rect">
            <a:avLst/>
          </a:prstGeom>
          <a:noFill/>
        </p:spPr>
        <p:txBody>
          <a:bodyPr wrap="none" rtlCol="0">
            <a:spAutoFit/>
          </a:bodyPr>
          <a:lstStyle/>
          <a:p>
            <a:r>
              <a:rPr lang="en-US" altLang="zh-CN" dirty="0" smtClean="0"/>
              <a:t>The gene and inheritance</a:t>
            </a:r>
            <a:endParaRPr lang="zh-CN" altLang="en-US" dirty="0"/>
          </a:p>
        </p:txBody>
      </p:sp>
    </p:spTree>
    <p:extLst>
      <p:ext uri="{BB962C8B-B14F-4D97-AF65-F5344CB8AC3E}">
        <p14:creationId xmlns:p14="http://schemas.microsoft.com/office/powerpoint/2010/main" val="30543525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figure_01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21" y="1389908"/>
            <a:ext cx="4275441" cy="460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633027" y="2455216"/>
            <a:ext cx="5466232" cy="2957861"/>
          </a:xfrm>
          <a:prstGeom prst="rect">
            <a:avLst/>
          </a:prstGeom>
        </p:spPr>
        <p:txBody>
          <a:bodyPr wrap="square">
            <a:spAutoFit/>
          </a:bodyPr>
          <a:lstStyle/>
          <a:p>
            <a:pPr>
              <a:lnSpc>
                <a:spcPct val="150000"/>
              </a:lnSpc>
            </a:pPr>
            <a:r>
              <a:rPr lang="en-US" altLang="zh-CN" dirty="0" smtClean="0"/>
              <a:t>The </a:t>
            </a:r>
            <a:r>
              <a:rPr lang="en-US" altLang="zh-CN" dirty="0"/>
              <a:t>human genome can be characterized as a collection </a:t>
            </a:r>
            <a:r>
              <a:rPr lang="en-US" altLang="zh-CN" dirty="0" smtClean="0"/>
              <a:t>of relatively </a:t>
            </a:r>
            <a:r>
              <a:rPr lang="en-US" altLang="zh-CN" dirty="0"/>
              <a:t>small islands of biologically important sequences </a:t>
            </a:r>
            <a:r>
              <a:rPr lang="en-US" altLang="zh-CN" dirty="0" smtClean="0"/>
              <a:t>floating </a:t>
            </a:r>
            <a:r>
              <a:rPr lang="en-US" altLang="zh-CN" dirty="0"/>
              <a:t>amid a sea of “junk” DNA (yellow). </a:t>
            </a:r>
            <a:endParaRPr lang="en-US" altLang="zh-CN" dirty="0" smtClean="0"/>
          </a:p>
          <a:p>
            <a:pPr>
              <a:lnSpc>
                <a:spcPct val="150000"/>
              </a:lnSpc>
            </a:pPr>
            <a:endParaRPr lang="en-US" altLang="zh-CN" dirty="0"/>
          </a:p>
          <a:p>
            <a:pPr>
              <a:lnSpc>
                <a:spcPct val="150000"/>
              </a:lnSpc>
            </a:pPr>
            <a:r>
              <a:rPr lang="en-US" altLang="zh-CN" dirty="0" smtClean="0"/>
              <a:t>The </a:t>
            </a:r>
            <a:r>
              <a:rPr lang="en-US" altLang="zh-CN" dirty="0"/>
              <a:t>blanket </a:t>
            </a:r>
            <a:r>
              <a:rPr lang="en-US" altLang="zh-CN" dirty="0" smtClean="0"/>
              <a:t>(</a:t>
            </a:r>
            <a:r>
              <a:rPr lang="zh-CN" altLang="en-US" dirty="0"/>
              <a:t>总括的</a:t>
            </a:r>
            <a:r>
              <a:rPr lang="en-US" altLang="zh-CN" dirty="0" smtClean="0"/>
              <a:t>) classification </a:t>
            </a:r>
            <a:r>
              <a:rPr lang="en-US" altLang="zh-CN" dirty="0"/>
              <a:t>of all </a:t>
            </a:r>
            <a:r>
              <a:rPr lang="en-US" altLang="zh-CN" dirty="0" smtClean="0"/>
              <a:t>genomic sequences </a:t>
            </a:r>
            <a:r>
              <a:rPr lang="en-US" altLang="zh-CN" dirty="0"/>
              <a:t>localized between a human cell’s ~21,000 </a:t>
            </a:r>
            <a:r>
              <a:rPr lang="en-US" altLang="zh-CN" dirty="0" smtClean="0"/>
              <a:t>protein-coding genes </a:t>
            </a:r>
            <a:r>
              <a:rPr lang="en-US" altLang="zh-CN" dirty="0"/>
              <a:t>as useless junk is simplistic</a:t>
            </a:r>
            <a:r>
              <a:rPr lang="en-US" altLang="zh-CN" dirty="0" smtClean="0"/>
              <a:t>.</a:t>
            </a:r>
            <a:endParaRPr lang="zh-CN" altLang="en-US" sz="6600" dirty="0"/>
          </a:p>
        </p:txBody>
      </p:sp>
      <p:sp>
        <p:nvSpPr>
          <p:cNvPr id="2" name="Rectangle 1"/>
          <p:cNvSpPr/>
          <p:nvPr/>
        </p:nvSpPr>
        <p:spPr>
          <a:xfrm>
            <a:off x="5318143" y="554416"/>
            <a:ext cx="6096000" cy="1137106"/>
          </a:xfrm>
          <a:prstGeom prst="rect">
            <a:avLst/>
          </a:prstGeom>
        </p:spPr>
        <p:txBody>
          <a:bodyPr>
            <a:spAutoFit/>
          </a:bodyPr>
          <a:lstStyle/>
          <a:p>
            <a:pPr>
              <a:lnSpc>
                <a:spcPct val="150000"/>
              </a:lnSpc>
            </a:pPr>
            <a:r>
              <a:rPr lang="en-US" altLang="zh-CN" sz="2400" b="1" dirty="0">
                <a:solidFill>
                  <a:srgbClr val="1271FF"/>
                </a:solidFill>
                <a:latin typeface="FrutigerLTStd-Bold"/>
              </a:rPr>
              <a:t>Figure 1.4 </a:t>
            </a:r>
            <a:r>
              <a:rPr lang="en-US" altLang="zh-CN" sz="2400" b="1" dirty="0">
                <a:solidFill>
                  <a:srgbClr val="000000"/>
                </a:solidFill>
                <a:latin typeface="FrutigerLTStd-Bold"/>
              </a:rPr>
              <a:t>Biologically important sequences in the human genome</a:t>
            </a:r>
            <a:endParaRPr lang="en-US" altLang="zh-CN" sz="2400" dirty="0">
              <a:solidFill>
                <a:srgbClr val="FF0000"/>
              </a:solidFill>
            </a:endParaRPr>
          </a:p>
        </p:txBody>
      </p:sp>
    </p:spTree>
    <p:extLst>
      <p:ext uri="{BB962C8B-B14F-4D97-AF65-F5344CB8AC3E}">
        <p14:creationId xmlns:p14="http://schemas.microsoft.com/office/powerpoint/2010/main" val="42170724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6237" y="593386"/>
            <a:ext cx="4554645" cy="584775"/>
          </a:xfrm>
          <a:prstGeom prst="rect">
            <a:avLst/>
          </a:prstGeom>
          <a:noFill/>
        </p:spPr>
        <p:txBody>
          <a:bodyPr wrap="none" rtlCol="0">
            <a:spAutoFit/>
          </a:bodyPr>
          <a:lstStyle/>
          <a:p>
            <a:r>
              <a:rPr lang="en-US" altLang="zh-CN" sz="3200" b="1" dirty="0" smtClean="0"/>
              <a:t>Human genome overview</a:t>
            </a:r>
            <a:endParaRPr lang="zh-CN" altLang="en-US" sz="3200" b="1" dirty="0"/>
          </a:p>
        </p:txBody>
      </p:sp>
      <p:sp>
        <p:nvSpPr>
          <p:cNvPr id="3" name="TextBox 2"/>
          <p:cNvSpPr txBox="1"/>
          <p:nvPr/>
        </p:nvSpPr>
        <p:spPr>
          <a:xfrm>
            <a:off x="858362" y="2304288"/>
            <a:ext cx="9140579" cy="2585323"/>
          </a:xfrm>
          <a:prstGeom prst="rect">
            <a:avLst/>
          </a:prstGeom>
          <a:noFill/>
        </p:spPr>
        <p:txBody>
          <a:bodyPr wrap="none" rtlCol="0">
            <a:spAutoFit/>
          </a:bodyPr>
          <a:lstStyle/>
          <a:p>
            <a:r>
              <a:rPr lang="en-US" altLang="zh-CN" b="1" dirty="0" smtClean="0"/>
              <a:t>Total sequence</a:t>
            </a:r>
            <a:r>
              <a:rPr lang="en-US" altLang="zh-CN" dirty="0" smtClean="0"/>
              <a:t>: </a:t>
            </a:r>
            <a:r>
              <a:rPr lang="en-US" altLang="zh-CN" dirty="0"/>
              <a:t> </a:t>
            </a:r>
            <a:r>
              <a:rPr lang="en-US" altLang="zh-CN" dirty="0" smtClean="0"/>
              <a:t>3,095,693,981bp,  </a:t>
            </a:r>
            <a:r>
              <a:rPr lang="en-US" altLang="zh-CN" b="1" dirty="0" smtClean="0">
                <a:solidFill>
                  <a:srgbClr val="FF0000"/>
                </a:solidFill>
              </a:rPr>
              <a:t>3.1 billion</a:t>
            </a:r>
            <a:r>
              <a:rPr lang="zh-CN" altLang="en-US" b="1" dirty="0" smtClean="0">
                <a:solidFill>
                  <a:srgbClr val="FF0000"/>
                </a:solidFill>
              </a:rPr>
              <a:t>（</a:t>
            </a:r>
            <a:r>
              <a:rPr lang="en-US" altLang="zh-CN" b="1" dirty="0" smtClean="0">
                <a:solidFill>
                  <a:srgbClr val="FF0000"/>
                </a:solidFill>
              </a:rPr>
              <a:t>31</a:t>
            </a:r>
            <a:r>
              <a:rPr lang="zh-CN" altLang="en-US" b="1" dirty="0" smtClean="0">
                <a:solidFill>
                  <a:srgbClr val="FF0000"/>
                </a:solidFill>
              </a:rPr>
              <a:t>亿）</a:t>
            </a:r>
            <a:r>
              <a:rPr lang="en-US" altLang="zh-CN" b="1" dirty="0" smtClean="0">
                <a:solidFill>
                  <a:srgbClr val="FF0000"/>
                </a:solidFill>
              </a:rPr>
              <a:t> </a:t>
            </a:r>
            <a:r>
              <a:rPr lang="en-US" altLang="zh-CN" dirty="0" smtClean="0"/>
              <a:t>base pair per </a:t>
            </a:r>
            <a:r>
              <a:rPr lang="en-US" altLang="zh-CN" u="sng" dirty="0" smtClean="0"/>
              <a:t>haploid</a:t>
            </a:r>
            <a:r>
              <a:rPr lang="zh-CN" altLang="en-US" u="sng" dirty="0" smtClean="0"/>
              <a:t> </a:t>
            </a:r>
            <a:r>
              <a:rPr lang="en-US" altLang="zh-CN" u="sng" dirty="0" smtClean="0"/>
              <a:t>(</a:t>
            </a:r>
            <a:r>
              <a:rPr lang="zh-CN" altLang="en-US" dirty="0"/>
              <a:t>单倍体</a:t>
            </a:r>
            <a:r>
              <a:rPr lang="en-US" altLang="zh-CN" u="sng" dirty="0" smtClean="0"/>
              <a:t>)</a:t>
            </a:r>
            <a:r>
              <a:rPr lang="en-US" altLang="zh-CN" dirty="0" smtClean="0"/>
              <a:t> genome</a:t>
            </a:r>
          </a:p>
          <a:p>
            <a:endParaRPr lang="en-US" altLang="zh-CN" dirty="0" smtClean="0"/>
          </a:p>
          <a:p>
            <a:r>
              <a:rPr lang="en-US" altLang="zh-CN" b="1" dirty="0" smtClean="0"/>
              <a:t>Protein coding genes</a:t>
            </a:r>
            <a:r>
              <a:rPr lang="en-US" altLang="zh-CN" dirty="0" smtClean="0"/>
              <a:t>:  </a:t>
            </a:r>
            <a:r>
              <a:rPr lang="en-US" altLang="zh-CN" dirty="0" smtClean="0">
                <a:solidFill>
                  <a:srgbClr val="FF0000"/>
                </a:solidFill>
              </a:rPr>
              <a:t>20,000 – 21,000</a:t>
            </a:r>
          </a:p>
          <a:p>
            <a:endParaRPr lang="en-US" altLang="zh-CN" dirty="0"/>
          </a:p>
          <a:p>
            <a:r>
              <a:rPr lang="en-US" altLang="zh-CN" b="1" dirty="0" smtClean="0"/>
              <a:t>Protein coding sequence</a:t>
            </a:r>
            <a:r>
              <a:rPr lang="en-US" altLang="zh-CN" dirty="0" smtClean="0"/>
              <a:t>: </a:t>
            </a:r>
            <a:r>
              <a:rPr lang="en-US" altLang="zh-CN" b="1" dirty="0" smtClean="0">
                <a:solidFill>
                  <a:srgbClr val="FF0000"/>
                </a:solidFill>
              </a:rPr>
              <a:t>1.1%</a:t>
            </a:r>
            <a:r>
              <a:rPr lang="en-US" altLang="zh-CN" dirty="0" smtClean="0"/>
              <a:t> of total genome</a:t>
            </a:r>
          </a:p>
          <a:p>
            <a:endParaRPr lang="en-US" altLang="zh-CN" dirty="0" smtClean="0"/>
          </a:p>
          <a:p>
            <a:r>
              <a:rPr lang="en-US" altLang="zh-CN" b="1" dirty="0" smtClean="0"/>
              <a:t>Conserved non-coding sequence</a:t>
            </a:r>
            <a:r>
              <a:rPr lang="en-US" altLang="zh-CN" dirty="0" smtClean="0"/>
              <a:t>:  </a:t>
            </a:r>
            <a:r>
              <a:rPr lang="en-US" altLang="zh-CN" b="1" dirty="0" smtClean="0">
                <a:solidFill>
                  <a:srgbClr val="FF0000"/>
                </a:solidFill>
              </a:rPr>
              <a:t>4%</a:t>
            </a:r>
            <a:r>
              <a:rPr lang="en-US" altLang="zh-CN" dirty="0" smtClean="0"/>
              <a:t> of total genome (Most of them function is unknown)</a:t>
            </a:r>
          </a:p>
          <a:p>
            <a:endParaRPr lang="en-US" altLang="zh-CN" dirty="0"/>
          </a:p>
          <a:p>
            <a:r>
              <a:rPr lang="en-US" altLang="zh-CN" b="1" dirty="0" smtClean="0"/>
              <a:t>Biological important sequence</a:t>
            </a:r>
            <a:r>
              <a:rPr lang="en-US" altLang="zh-CN" dirty="0" smtClean="0"/>
              <a:t>: </a:t>
            </a:r>
            <a:r>
              <a:rPr lang="en-US" altLang="zh-CN" b="1" dirty="0" smtClean="0">
                <a:solidFill>
                  <a:srgbClr val="FF0000"/>
                </a:solidFill>
              </a:rPr>
              <a:t>???%</a:t>
            </a:r>
            <a:r>
              <a:rPr lang="en-US" altLang="zh-CN" dirty="0" smtClean="0"/>
              <a:t> </a:t>
            </a:r>
            <a:endParaRPr lang="zh-CN" altLang="en-US" dirty="0"/>
          </a:p>
        </p:txBody>
      </p:sp>
    </p:spTree>
    <p:extLst>
      <p:ext uri="{BB962C8B-B14F-4D97-AF65-F5344CB8AC3E}">
        <p14:creationId xmlns:p14="http://schemas.microsoft.com/office/powerpoint/2010/main" val="16494288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52897" y="739542"/>
            <a:ext cx="8074764" cy="6118458"/>
          </a:xfrm>
          <a:prstGeom prst="rect">
            <a:avLst/>
          </a:prstGeom>
        </p:spPr>
      </p:pic>
      <p:sp>
        <p:nvSpPr>
          <p:cNvPr id="4" name="Rectangle 3"/>
          <p:cNvSpPr/>
          <p:nvPr/>
        </p:nvSpPr>
        <p:spPr>
          <a:xfrm>
            <a:off x="0" y="216322"/>
            <a:ext cx="12192000" cy="523220"/>
          </a:xfrm>
          <a:prstGeom prst="rect">
            <a:avLst/>
          </a:prstGeom>
        </p:spPr>
        <p:txBody>
          <a:bodyPr wrap="square">
            <a:spAutoFit/>
          </a:bodyPr>
          <a:lstStyle/>
          <a:p>
            <a:pPr algn="ctr"/>
            <a:r>
              <a:rPr lang="en-US" altLang="zh-CN" sz="2800" dirty="0" smtClean="0"/>
              <a:t>Sequence </a:t>
            </a:r>
            <a:r>
              <a:rPr lang="en-US" altLang="zh-CN" sz="2800" dirty="0"/>
              <a:t>classes in the human </a:t>
            </a:r>
            <a:r>
              <a:rPr lang="en-US" altLang="zh-CN" sz="2800" u="sng" dirty="0">
                <a:solidFill>
                  <a:srgbClr val="FF0000"/>
                </a:solidFill>
              </a:rPr>
              <a:t>nuclear</a:t>
            </a:r>
            <a:r>
              <a:rPr lang="en-US" altLang="zh-CN" sz="2800" dirty="0"/>
              <a:t> and </a:t>
            </a:r>
            <a:r>
              <a:rPr lang="en-US" altLang="zh-CN" sz="2800" u="sng" dirty="0">
                <a:solidFill>
                  <a:srgbClr val="FF0000"/>
                </a:solidFill>
              </a:rPr>
              <a:t>mitochondrial</a:t>
            </a:r>
            <a:r>
              <a:rPr lang="en-US" altLang="zh-CN" sz="2800" dirty="0"/>
              <a:t> genomes. </a:t>
            </a:r>
            <a:endParaRPr lang="zh-CN" altLang="en-US" sz="2800" dirty="0"/>
          </a:p>
        </p:txBody>
      </p:sp>
    </p:spTree>
    <p:extLst>
      <p:ext uri="{BB962C8B-B14F-4D97-AF65-F5344CB8AC3E}">
        <p14:creationId xmlns:p14="http://schemas.microsoft.com/office/powerpoint/2010/main" val="1456345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1205" y="168414"/>
            <a:ext cx="1707146" cy="3959126"/>
          </a:xfrm>
          <a:prstGeom prst="rect">
            <a:avLst/>
          </a:prstGeom>
        </p:spPr>
      </p:pic>
      <p:pic>
        <p:nvPicPr>
          <p:cNvPr id="3" name="Picture 2"/>
          <p:cNvPicPr>
            <a:picLocks noChangeAspect="1"/>
          </p:cNvPicPr>
          <p:nvPr/>
        </p:nvPicPr>
        <p:blipFill>
          <a:blip r:embed="rId3"/>
          <a:stretch>
            <a:fillRect/>
          </a:stretch>
        </p:blipFill>
        <p:spPr>
          <a:xfrm>
            <a:off x="3053016" y="237066"/>
            <a:ext cx="1707020" cy="4038981"/>
          </a:xfrm>
          <a:prstGeom prst="rect">
            <a:avLst/>
          </a:prstGeom>
        </p:spPr>
      </p:pic>
      <p:pic>
        <p:nvPicPr>
          <p:cNvPr id="4" name="Picture 3"/>
          <p:cNvPicPr>
            <a:picLocks noChangeAspect="1"/>
          </p:cNvPicPr>
          <p:nvPr/>
        </p:nvPicPr>
        <p:blipFill>
          <a:blip r:embed="rId4"/>
          <a:stretch>
            <a:fillRect/>
          </a:stretch>
        </p:blipFill>
        <p:spPr>
          <a:xfrm>
            <a:off x="4896303" y="125651"/>
            <a:ext cx="2003778" cy="4261812"/>
          </a:xfrm>
          <a:prstGeom prst="rect">
            <a:avLst/>
          </a:prstGeom>
        </p:spPr>
      </p:pic>
      <p:pic>
        <p:nvPicPr>
          <p:cNvPr id="5" name="Picture 4"/>
          <p:cNvPicPr>
            <a:picLocks noChangeAspect="1"/>
          </p:cNvPicPr>
          <p:nvPr/>
        </p:nvPicPr>
        <p:blipFill>
          <a:blip r:embed="rId5"/>
          <a:stretch>
            <a:fillRect/>
          </a:stretch>
        </p:blipFill>
        <p:spPr>
          <a:xfrm>
            <a:off x="8426074" y="186575"/>
            <a:ext cx="2094584" cy="4243651"/>
          </a:xfrm>
          <a:prstGeom prst="rect">
            <a:avLst/>
          </a:prstGeom>
        </p:spPr>
      </p:pic>
      <p:pic>
        <p:nvPicPr>
          <p:cNvPr id="6" name="Picture 5"/>
          <p:cNvPicPr>
            <a:picLocks noChangeAspect="1"/>
          </p:cNvPicPr>
          <p:nvPr/>
        </p:nvPicPr>
        <p:blipFill>
          <a:blip r:embed="rId6"/>
          <a:stretch>
            <a:fillRect/>
          </a:stretch>
        </p:blipFill>
        <p:spPr>
          <a:xfrm>
            <a:off x="10314832" y="168414"/>
            <a:ext cx="2046154" cy="4261812"/>
          </a:xfrm>
          <a:prstGeom prst="rect">
            <a:avLst/>
          </a:prstGeom>
        </p:spPr>
      </p:pic>
      <p:pic>
        <p:nvPicPr>
          <p:cNvPr id="7" name="Picture 6"/>
          <p:cNvPicPr>
            <a:picLocks noChangeAspect="1"/>
          </p:cNvPicPr>
          <p:nvPr/>
        </p:nvPicPr>
        <p:blipFill>
          <a:blip r:embed="rId7"/>
          <a:stretch>
            <a:fillRect/>
          </a:stretch>
        </p:blipFill>
        <p:spPr>
          <a:xfrm>
            <a:off x="1370035" y="2602242"/>
            <a:ext cx="2136960" cy="4255758"/>
          </a:xfrm>
          <a:prstGeom prst="rect">
            <a:avLst/>
          </a:prstGeom>
        </p:spPr>
      </p:pic>
      <p:pic>
        <p:nvPicPr>
          <p:cNvPr id="8" name="Picture 7"/>
          <p:cNvPicPr>
            <a:picLocks noChangeAspect="1"/>
          </p:cNvPicPr>
          <p:nvPr/>
        </p:nvPicPr>
        <p:blipFill>
          <a:blip r:embed="rId8"/>
          <a:stretch>
            <a:fillRect/>
          </a:stretch>
        </p:blipFill>
        <p:spPr>
          <a:xfrm>
            <a:off x="3391897" y="2508363"/>
            <a:ext cx="2288303" cy="4249705"/>
          </a:xfrm>
          <a:prstGeom prst="rect">
            <a:avLst/>
          </a:prstGeom>
        </p:spPr>
      </p:pic>
      <p:pic>
        <p:nvPicPr>
          <p:cNvPr id="9" name="Picture 8"/>
          <p:cNvPicPr>
            <a:picLocks noChangeAspect="1"/>
          </p:cNvPicPr>
          <p:nvPr/>
        </p:nvPicPr>
        <p:blipFill>
          <a:blip r:embed="rId9"/>
          <a:stretch>
            <a:fillRect/>
          </a:stretch>
        </p:blipFill>
        <p:spPr>
          <a:xfrm>
            <a:off x="5868323" y="2518648"/>
            <a:ext cx="2306464" cy="4249705"/>
          </a:xfrm>
          <a:prstGeom prst="rect">
            <a:avLst/>
          </a:prstGeom>
        </p:spPr>
      </p:pic>
      <p:pic>
        <p:nvPicPr>
          <p:cNvPr id="10" name="Picture 9"/>
          <p:cNvPicPr>
            <a:picLocks noChangeAspect="1"/>
          </p:cNvPicPr>
          <p:nvPr/>
        </p:nvPicPr>
        <p:blipFill>
          <a:blip r:embed="rId10"/>
          <a:stretch>
            <a:fillRect/>
          </a:stretch>
        </p:blipFill>
        <p:spPr>
          <a:xfrm>
            <a:off x="7956454" y="2494434"/>
            <a:ext cx="1985617" cy="4273919"/>
          </a:xfrm>
          <a:prstGeom prst="rect">
            <a:avLst/>
          </a:prstGeom>
        </p:spPr>
      </p:pic>
      <p:pic>
        <p:nvPicPr>
          <p:cNvPr id="11" name="Picture 10"/>
          <p:cNvPicPr>
            <a:picLocks noChangeAspect="1"/>
          </p:cNvPicPr>
          <p:nvPr/>
        </p:nvPicPr>
        <p:blipFill>
          <a:blip r:embed="rId11"/>
          <a:stretch>
            <a:fillRect/>
          </a:stretch>
        </p:blipFill>
        <p:spPr>
          <a:xfrm>
            <a:off x="10314832" y="4276047"/>
            <a:ext cx="1840328" cy="2482021"/>
          </a:xfrm>
          <a:prstGeom prst="rect">
            <a:avLst/>
          </a:prstGeom>
        </p:spPr>
      </p:pic>
      <p:sp>
        <p:nvSpPr>
          <p:cNvPr id="12" name="TextBox 11"/>
          <p:cNvSpPr txBox="1"/>
          <p:nvPr/>
        </p:nvSpPr>
        <p:spPr>
          <a:xfrm>
            <a:off x="-124788" y="865656"/>
            <a:ext cx="1800493" cy="646331"/>
          </a:xfrm>
          <a:prstGeom prst="rect">
            <a:avLst/>
          </a:prstGeom>
          <a:noFill/>
        </p:spPr>
        <p:txBody>
          <a:bodyPr wrap="none" rtlCol="0">
            <a:spAutoFit/>
          </a:bodyPr>
          <a:lstStyle/>
          <a:p>
            <a:pPr algn="ctr"/>
            <a:r>
              <a:rPr lang="en-US" altLang="zh-CN" dirty="0" smtClean="0"/>
              <a:t>《</a:t>
            </a:r>
            <a:r>
              <a:rPr lang="zh-CN" altLang="en-US" dirty="0" smtClean="0"/>
              <a:t>癌症生物学</a:t>
            </a:r>
            <a:r>
              <a:rPr lang="en-US" altLang="zh-CN" dirty="0" smtClean="0"/>
              <a:t>》</a:t>
            </a:r>
          </a:p>
          <a:p>
            <a:pPr algn="ctr"/>
            <a:r>
              <a:rPr lang="zh-CN" altLang="en-US" dirty="0"/>
              <a:t>目录</a:t>
            </a:r>
          </a:p>
        </p:txBody>
      </p:sp>
    </p:spTree>
    <p:extLst>
      <p:ext uri="{BB962C8B-B14F-4D97-AF65-F5344CB8AC3E}">
        <p14:creationId xmlns:p14="http://schemas.microsoft.com/office/powerpoint/2010/main" val="4141409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7053" y="1315070"/>
            <a:ext cx="9510408" cy="4247317"/>
          </a:xfrm>
          <a:prstGeom prst="rect">
            <a:avLst/>
          </a:prstGeom>
        </p:spPr>
        <p:txBody>
          <a:bodyPr wrap="square">
            <a:spAutoFit/>
          </a:bodyPr>
          <a:lstStyle/>
          <a:p>
            <a:r>
              <a:rPr lang="en-US" altLang="zh-CN" dirty="0">
                <a:solidFill>
                  <a:srgbClr val="252525"/>
                </a:solidFill>
                <a:latin typeface="Arial" panose="020B0604020202020204" pitchFamily="34" charset="0"/>
              </a:rPr>
              <a:t>The size of protein-coding genes within the human genome shows enormous </a:t>
            </a:r>
            <a:r>
              <a:rPr lang="en-US" altLang="zh-CN" dirty="0" smtClean="0">
                <a:solidFill>
                  <a:srgbClr val="252525"/>
                </a:solidFill>
                <a:latin typeface="Arial" panose="020B0604020202020204" pitchFamily="34" charset="0"/>
              </a:rPr>
              <a:t>variability</a:t>
            </a:r>
          </a:p>
          <a:p>
            <a:endParaRPr lang="en-US" altLang="zh-CN" dirty="0">
              <a:solidFill>
                <a:srgbClr val="252525"/>
              </a:solidFill>
              <a:latin typeface="Arial" panose="020B0604020202020204" pitchFamily="34" charset="0"/>
            </a:endParaRPr>
          </a:p>
          <a:p>
            <a:endParaRPr lang="en-US" altLang="zh-CN" dirty="0" smtClean="0">
              <a:solidFill>
                <a:srgbClr val="252525"/>
              </a:solidFill>
              <a:latin typeface="Arial" panose="020B0604020202020204" pitchFamily="34" charset="0"/>
            </a:endParaRPr>
          </a:p>
          <a:p>
            <a:r>
              <a:rPr lang="en-US" altLang="zh-CN" dirty="0">
                <a:solidFill>
                  <a:srgbClr val="252525"/>
                </a:solidFill>
                <a:latin typeface="Arial" panose="020B0604020202020204" pitchFamily="34" charset="0"/>
              </a:rPr>
              <a:t> </a:t>
            </a:r>
            <a:r>
              <a:rPr lang="en-US" altLang="zh-CN" u="sng" dirty="0" err="1">
                <a:solidFill>
                  <a:srgbClr val="FF0000"/>
                </a:solidFill>
                <a:latin typeface="Arial" panose="020B0604020202020204" pitchFamily="34" charset="0"/>
                <a:hlinkClick r:id="rId2" tooltip="Dystrophin"/>
              </a:rPr>
              <a:t>Dystrophin</a:t>
            </a:r>
            <a:r>
              <a:rPr lang="en-US" altLang="zh-CN" u="sng" dirty="0">
                <a:solidFill>
                  <a:srgbClr val="FF0000"/>
                </a:solidFill>
                <a:latin typeface="Arial" panose="020B0604020202020204" pitchFamily="34" charset="0"/>
              </a:rPr>
              <a:t> (DMD)</a:t>
            </a:r>
            <a:r>
              <a:rPr lang="en-US" altLang="zh-CN" u="sng" dirty="0">
                <a:solidFill>
                  <a:srgbClr val="252525"/>
                </a:solidFill>
                <a:latin typeface="Arial" panose="020B0604020202020204" pitchFamily="34" charset="0"/>
              </a:rPr>
              <a:t> is the largest protein-coding gene </a:t>
            </a:r>
            <a:r>
              <a:rPr lang="en-US" altLang="zh-CN" dirty="0">
                <a:solidFill>
                  <a:srgbClr val="252525"/>
                </a:solidFill>
                <a:latin typeface="Arial" panose="020B0604020202020204" pitchFamily="34" charset="0"/>
              </a:rPr>
              <a:t>in the human reference genome, spanning a total of 2.2 MB, </a:t>
            </a:r>
            <a:endParaRPr lang="en-US" altLang="zh-CN" dirty="0" smtClean="0">
              <a:solidFill>
                <a:srgbClr val="252525"/>
              </a:solidFill>
              <a:latin typeface="Arial" panose="020B0604020202020204" pitchFamily="34" charset="0"/>
            </a:endParaRPr>
          </a:p>
          <a:p>
            <a:endParaRPr lang="en-US" altLang="zh-CN" dirty="0" smtClean="0">
              <a:solidFill>
                <a:srgbClr val="252525"/>
              </a:solidFill>
              <a:latin typeface="Arial" panose="020B0604020202020204" pitchFamily="34" charset="0"/>
            </a:endParaRPr>
          </a:p>
          <a:p>
            <a:r>
              <a:rPr lang="en-US" altLang="zh-CN" u="sng" dirty="0" err="1" smtClean="0">
                <a:solidFill>
                  <a:srgbClr val="FF0000"/>
                </a:solidFill>
                <a:latin typeface="Arial" panose="020B0604020202020204" pitchFamily="34" charset="0"/>
                <a:hlinkClick r:id="rId3" tooltip="Titin"/>
              </a:rPr>
              <a:t>Titin</a:t>
            </a:r>
            <a:r>
              <a:rPr lang="en-US" altLang="zh-CN" u="sng" dirty="0">
                <a:solidFill>
                  <a:srgbClr val="FF0000"/>
                </a:solidFill>
                <a:latin typeface="Arial" panose="020B0604020202020204" pitchFamily="34" charset="0"/>
              </a:rPr>
              <a:t> (TTN) </a:t>
            </a:r>
            <a:r>
              <a:rPr lang="en-US" altLang="zh-CN" u="sng" dirty="0">
                <a:solidFill>
                  <a:srgbClr val="252525"/>
                </a:solidFill>
                <a:latin typeface="Arial" panose="020B0604020202020204" pitchFamily="34" charset="0"/>
              </a:rPr>
              <a:t>has the longest coding sequence </a:t>
            </a:r>
            <a:r>
              <a:rPr lang="en-US" altLang="zh-CN" dirty="0">
                <a:solidFill>
                  <a:srgbClr val="252525"/>
                </a:solidFill>
                <a:latin typeface="Arial" panose="020B0604020202020204" pitchFamily="34" charset="0"/>
              </a:rPr>
              <a:t>(114,414 </a:t>
            </a:r>
            <a:r>
              <a:rPr lang="en-US" altLang="zh-CN" dirty="0" err="1">
                <a:solidFill>
                  <a:srgbClr val="252525"/>
                </a:solidFill>
                <a:latin typeface="Arial" panose="020B0604020202020204" pitchFamily="34" charset="0"/>
              </a:rPr>
              <a:t>bp</a:t>
            </a:r>
            <a:r>
              <a:rPr lang="en-US" altLang="zh-CN" dirty="0">
                <a:solidFill>
                  <a:srgbClr val="252525"/>
                </a:solidFill>
                <a:latin typeface="Arial" panose="020B0604020202020204" pitchFamily="34" charset="0"/>
              </a:rPr>
              <a:t>), </a:t>
            </a:r>
            <a:endParaRPr lang="en-US" altLang="zh-CN" dirty="0" smtClean="0">
              <a:solidFill>
                <a:srgbClr val="252525"/>
              </a:solidFill>
              <a:latin typeface="Arial" panose="020B0604020202020204" pitchFamily="34" charset="0"/>
            </a:endParaRPr>
          </a:p>
          <a:p>
            <a:endParaRPr lang="en-US" altLang="zh-CN" dirty="0">
              <a:solidFill>
                <a:srgbClr val="252525"/>
              </a:solidFill>
              <a:latin typeface="Arial" panose="020B0604020202020204" pitchFamily="34" charset="0"/>
            </a:endParaRPr>
          </a:p>
          <a:p>
            <a:r>
              <a:rPr lang="en-US" altLang="zh-CN" dirty="0" smtClean="0">
                <a:solidFill>
                  <a:srgbClr val="252525"/>
                </a:solidFill>
                <a:latin typeface="Arial" panose="020B0604020202020204" pitchFamily="34" charset="0"/>
              </a:rPr>
              <a:t>The </a:t>
            </a:r>
            <a:r>
              <a:rPr lang="en-US" altLang="zh-CN" dirty="0">
                <a:solidFill>
                  <a:srgbClr val="252525"/>
                </a:solidFill>
                <a:latin typeface="Arial" panose="020B0604020202020204" pitchFamily="34" charset="0"/>
              </a:rPr>
              <a:t>largest number of </a:t>
            </a:r>
            <a:r>
              <a:rPr lang="en-US" altLang="zh-CN" dirty="0">
                <a:solidFill>
                  <a:srgbClr val="0B0080"/>
                </a:solidFill>
                <a:latin typeface="Arial" panose="020B0604020202020204" pitchFamily="34" charset="0"/>
                <a:hlinkClick r:id="rId4" tooltip="Exons"/>
              </a:rPr>
              <a:t>exons</a:t>
            </a:r>
            <a:r>
              <a:rPr lang="en-US" altLang="zh-CN" dirty="0">
                <a:solidFill>
                  <a:srgbClr val="252525"/>
                </a:solidFill>
                <a:latin typeface="Arial" panose="020B0604020202020204" pitchFamily="34" charset="0"/>
              </a:rPr>
              <a:t> (</a:t>
            </a:r>
            <a:r>
              <a:rPr lang="en-US" altLang="zh-CN" dirty="0">
                <a:solidFill>
                  <a:srgbClr val="FF0000"/>
                </a:solidFill>
                <a:latin typeface="Arial" panose="020B0604020202020204" pitchFamily="34" charset="0"/>
              </a:rPr>
              <a:t>363</a:t>
            </a:r>
            <a:r>
              <a:rPr lang="en-US" altLang="zh-CN" dirty="0" smtClean="0">
                <a:solidFill>
                  <a:srgbClr val="252525"/>
                </a:solidFill>
                <a:latin typeface="Arial" panose="020B0604020202020204" pitchFamily="34" charset="0"/>
              </a:rPr>
              <a:t>),</a:t>
            </a:r>
          </a:p>
          <a:p>
            <a:endParaRPr lang="en-US" altLang="zh-CN" dirty="0">
              <a:solidFill>
                <a:srgbClr val="252525"/>
              </a:solidFill>
              <a:latin typeface="Arial" panose="020B0604020202020204" pitchFamily="34" charset="0"/>
            </a:endParaRPr>
          </a:p>
          <a:p>
            <a:r>
              <a:rPr lang="en-US" altLang="zh-CN" dirty="0" smtClean="0">
                <a:solidFill>
                  <a:srgbClr val="252525"/>
                </a:solidFill>
                <a:latin typeface="Arial" panose="020B0604020202020204" pitchFamily="34" charset="0"/>
              </a:rPr>
              <a:t>The </a:t>
            </a:r>
            <a:r>
              <a:rPr lang="en-US" altLang="zh-CN" dirty="0">
                <a:solidFill>
                  <a:srgbClr val="252525"/>
                </a:solidFill>
                <a:latin typeface="Arial" panose="020B0604020202020204" pitchFamily="34" charset="0"/>
              </a:rPr>
              <a:t>longest single exon (</a:t>
            </a:r>
            <a:r>
              <a:rPr lang="en-US" altLang="zh-CN" dirty="0">
                <a:solidFill>
                  <a:srgbClr val="FF0000"/>
                </a:solidFill>
                <a:latin typeface="Arial" panose="020B0604020202020204" pitchFamily="34" charset="0"/>
              </a:rPr>
              <a:t>17,106 </a:t>
            </a:r>
            <a:r>
              <a:rPr lang="en-US" altLang="zh-CN" dirty="0" err="1">
                <a:solidFill>
                  <a:srgbClr val="FF0000"/>
                </a:solidFill>
                <a:latin typeface="Arial" panose="020B0604020202020204" pitchFamily="34" charset="0"/>
              </a:rPr>
              <a:t>bp</a:t>
            </a:r>
            <a:r>
              <a:rPr lang="en-US" altLang="zh-CN" dirty="0">
                <a:solidFill>
                  <a:srgbClr val="252525"/>
                </a:solidFill>
                <a:latin typeface="Arial" panose="020B0604020202020204" pitchFamily="34" charset="0"/>
              </a:rPr>
              <a:t>). Over the whole genome</a:t>
            </a:r>
            <a:r>
              <a:rPr lang="en-US" altLang="zh-CN" dirty="0" smtClean="0">
                <a:solidFill>
                  <a:srgbClr val="252525"/>
                </a:solidFill>
                <a:latin typeface="Arial" panose="020B0604020202020204" pitchFamily="34" charset="0"/>
              </a:rPr>
              <a:t>,</a:t>
            </a:r>
          </a:p>
          <a:p>
            <a:endParaRPr lang="en-US" altLang="zh-CN" dirty="0" smtClean="0">
              <a:solidFill>
                <a:srgbClr val="252525"/>
              </a:solidFill>
              <a:latin typeface="Arial" panose="020B0604020202020204" pitchFamily="34" charset="0"/>
            </a:endParaRPr>
          </a:p>
          <a:p>
            <a:r>
              <a:rPr lang="en-US" altLang="zh-CN" dirty="0" smtClean="0">
                <a:solidFill>
                  <a:srgbClr val="252525"/>
                </a:solidFill>
                <a:latin typeface="Arial" panose="020B0604020202020204" pitchFamily="34" charset="0"/>
              </a:rPr>
              <a:t>The </a:t>
            </a:r>
            <a:r>
              <a:rPr lang="en-US" altLang="zh-CN" dirty="0">
                <a:solidFill>
                  <a:srgbClr val="252525"/>
                </a:solidFill>
                <a:latin typeface="Arial" panose="020B0604020202020204" pitchFamily="34" charset="0"/>
              </a:rPr>
              <a:t>median size of an exon is 122 </a:t>
            </a:r>
            <a:r>
              <a:rPr lang="en-US" altLang="zh-CN" dirty="0" err="1">
                <a:solidFill>
                  <a:srgbClr val="252525"/>
                </a:solidFill>
                <a:latin typeface="Arial" panose="020B0604020202020204" pitchFamily="34" charset="0"/>
              </a:rPr>
              <a:t>bp</a:t>
            </a:r>
            <a:r>
              <a:rPr lang="en-US" altLang="zh-CN" dirty="0">
                <a:solidFill>
                  <a:srgbClr val="252525"/>
                </a:solidFill>
                <a:latin typeface="Arial" panose="020B0604020202020204" pitchFamily="34" charset="0"/>
              </a:rPr>
              <a:t> (mean = </a:t>
            </a:r>
            <a:r>
              <a:rPr lang="en-US" altLang="zh-CN" dirty="0">
                <a:solidFill>
                  <a:srgbClr val="FF0000"/>
                </a:solidFill>
                <a:latin typeface="Arial" panose="020B0604020202020204" pitchFamily="34" charset="0"/>
              </a:rPr>
              <a:t>145 </a:t>
            </a:r>
            <a:r>
              <a:rPr lang="en-US" altLang="zh-CN" dirty="0" err="1">
                <a:solidFill>
                  <a:srgbClr val="FF0000"/>
                </a:solidFill>
                <a:latin typeface="Arial" panose="020B0604020202020204" pitchFamily="34" charset="0"/>
              </a:rPr>
              <a:t>bp</a:t>
            </a:r>
            <a:r>
              <a:rPr lang="en-US" altLang="zh-CN" dirty="0">
                <a:solidFill>
                  <a:srgbClr val="252525"/>
                </a:solidFill>
                <a:latin typeface="Arial" panose="020B0604020202020204" pitchFamily="34" charset="0"/>
              </a:rPr>
              <a:t>), the median number of exons is 7 (mean =</a:t>
            </a:r>
            <a:r>
              <a:rPr lang="en-US" altLang="zh-CN" dirty="0">
                <a:solidFill>
                  <a:srgbClr val="FF0000"/>
                </a:solidFill>
                <a:latin typeface="Arial" panose="020B0604020202020204" pitchFamily="34" charset="0"/>
              </a:rPr>
              <a:t> 8.8</a:t>
            </a:r>
            <a:r>
              <a:rPr lang="en-US" altLang="zh-CN" dirty="0">
                <a:solidFill>
                  <a:srgbClr val="252525"/>
                </a:solidFill>
                <a:latin typeface="Arial" panose="020B0604020202020204" pitchFamily="34" charset="0"/>
              </a:rPr>
              <a:t>), and the median coding sequence encodes 367 amino acids (mean = </a:t>
            </a:r>
            <a:r>
              <a:rPr lang="en-US" altLang="zh-CN" dirty="0">
                <a:solidFill>
                  <a:srgbClr val="FF0000"/>
                </a:solidFill>
                <a:latin typeface="Arial" panose="020B0604020202020204" pitchFamily="34" charset="0"/>
              </a:rPr>
              <a:t>447 amino </a:t>
            </a:r>
            <a:r>
              <a:rPr lang="en-US" altLang="zh-CN" dirty="0" smtClean="0">
                <a:solidFill>
                  <a:srgbClr val="FF0000"/>
                </a:solidFill>
                <a:latin typeface="Arial" panose="020B0604020202020204" pitchFamily="34" charset="0"/>
              </a:rPr>
              <a:t>acids</a:t>
            </a:r>
            <a:r>
              <a:rPr lang="en-US" altLang="zh-CN" dirty="0" smtClean="0">
                <a:solidFill>
                  <a:srgbClr val="252525"/>
                </a:solidFill>
                <a:latin typeface="Arial" panose="020B0604020202020204" pitchFamily="34" charset="0"/>
              </a:rPr>
              <a:t>).</a:t>
            </a:r>
            <a:endParaRPr lang="zh-CN" altLang="en-US" dirty="0"/>
          </a:p>
        </p:txBody>
      </p:sp>
      <p:sp>
        <p:nvSpPr>
          <p:cNvPr id="4" name="Rectangle 3"/>
          <p:cNvSpPr/>
          <p:nvPr/>
        </p:nvSpPr>
        <p:spPr>
          <a:xfrm>
            <a:off x="3531367" y="469002"/>
            <a:ext cx="5097870" cy="523220"/>
          </a:xfrm>
          <a:prstGeom prst="rect">
            <a:avLst/>
          </a:prstGeom>
        </p:spPr>
        <p:txBody>
          <a:bodyPr wrap="none">
            <a:spAutoFit/>
          </a:bodyPr>
          <a:lstStyle/>
          <a:p>
            <a:r>
              <a:rPr lang="en-US" altLang="zh-CN" sz="2800" b="1" dirty="0">
                <a:solidFill>
                  <a:srgbClr val="252525"/>
                </a:solidFill>
                <a:latin typeface="Arial" panose="020B0604020202020204" pitchFamily="34" charset="0"/>
              </a:rPr>
              <a:t>Size of protein-coding genes</a:t>
            </a:r>
            <a:endParaRPr lang="zh-CN" altLang="en-US" sz="2800" dirty="0"/>
          </a:p>
        </p:txBody>
      </p:sp>
    </p:spTree>
    <p:extLst>
      <p:ext uri="{BB962C8B-B14F-4D97-AF65-F5344CB8AC3E}">
        <p14:creationId xmlns:p14="http://schemas.microsoft.com/office/powerpoint/2010/main" val="29721214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25105585"/>
              </p:ext>
            </p:extLst>
          </p:nvPr>
        </p:nvGraphicFramePr>
        <p:xfrm>
          <a:off x="1001948" y="1299932"/>
          <a:ext cx="9941668" cy="4624598"/>
        </p:xfrm>
        <a:graphic>
          <a:graphicData uri="http://schemas.openxmlformats.org/drawingml/2006/table">
            <a:tbl>
              <a:tblPr/>
              <a:tblGrid>
                <a:gridCol w="2089116"/>
                <a:gridCol w="593141"/>
                <a:gridCol w="960573"/>
                <a:gridCol w="1312258"/>
                <a:gridCol w="976320"/>
                <a:gridCol w="1280764"/>
                <a:gridCol w="1490725"/>
                <a:gridCol w="1238771"/>
              </a:tblGrid>
              <a:tr h="338437">
                <a:tc>
                  <a:txBody>
                    <a:bodyPr/>
                    <a:lstStyle/>
                    <a:p>
                      <a:pPr algn="ctr"/>
                      <a:r>
                        <a:rPr lang="en-US" sz="1400">
                          <a:effectLst/>
                        </a:rPr>
                        <a:t>Protein</a:t>
                      </a:r>
                    </a:p>
                  </a:txBody>
                  <a:tcPr marL="48348" marR="84609"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1400" dirty="0" err="1">
                          <a:effectLst/>
                        </a:rPr>
                        <a:t>Chrom</a:t>
                      </a:r>
                      <a:endParaRPr lang="en-US" sz="1400" dirty="0">
                        <a:effectLst/>
                      </a:endParaRPr>
                    </a:p>
                  </a:txBody>
                  <a:tcPr marL="48348" marR="84609"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1400">
                          <a:effectLst/>
                        </a:rPr>
                        <a:t>Gene</a:t>
                      </a:r>
                    </a:p>
                  </a:txBody>
                  <a:tcPr marL="48348" marR="84609"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1400" dirty="0">
                          <a:effectLst/>
                        </a:rPr>
                        <a:t>Length</a:t>
                      </a:r>
                    </a:p>
                  </a:txBody>
                  <a:tcPr marL="48348" marR="84609"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1400">
                          <a:effectLst/>
                        </a:rPr>
                        <a:t>Exons</a:t>
                      </a:r>
                    </a:p>
                  </a:txBody>
                  <a:tcPr marL="48348" marR="84609"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1400">
                          <a:effectLst/>
                        </a:rPr>
                        <a:t>Exon length</a:t>
                      </a:r>
                    </a:p>
                  </a:txBody>
                  <a:tcPr marL="48348" marR="84609"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1400">
                          <a:effectLst/>
                        </a:rPr>
                        <a:t>Intron length</a:t>
                      </a:r>
                    </a:p>
                  </a:txBody>
                  <a:tcPr marL="48348" marR="84609"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1400">
                          <a:effectLst/>
                        </a:rPr>
                        <a:t>Alt splicing</a:t>
                      </a:r>
                    </a:p>
                  </a:txBody>
                  <a:tcPr marL="48348" marR="84609"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r>
              <a:tr h="773571">
                <a:tc>
                  <a:txBody>
                    <a:bodyPr/>
                    <a:lstStyle/>
                    <a:p>
                      <a:r>
                        <a:rPr lang="en-US" sz="1400" u="none" strike="noStrike">
                          <a:solidFill>
                            <a:srgbClr val="0B0080"/>
                          </a:solidFill>
                          <a:effectLst/>
                          <a:hlinkClick r:id="rId2" tooltip="BRCA2"/>
                        </a:rPr>
                        <a:t>Breast cancer type 2 susceptibility protein</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13</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a:solidFill>
                            <a:srgbClr val="663366"/>
                          </a:solidFill>
                          <a:effectLst/>
                          <a:hlinkClick r:id="rId3"/>
                        </a:rPr>
                        <a:t>BRCA2</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83,736</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27</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11,386</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72,350</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a:effectLst/>
                        </a:rPr>
                        <a:t>yes</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918616">
                <a:tc>
                  <a:txBody>
                    <a:bodyPr/>
                    <a:lstStyle/>
                    <a:p>
                      <a:r>
                        <a:rPr lang="en-US" sz="1400" u="none" strike="noStrike">
                          <a:solidFill>
                            <a:srgbClr val="0B0080"/>
                          </a:solidFill>
                          <a:effectLst/>
                          <a:hlinkClick r:id="rId4" tooltip="Cystic fibrosis transmembrane conductance regulator"/>
                        </a:rPr>
                        <a:t>Cystic fibrosis transmembrane conductance regulator</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7</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a:solidFill>
                            <a:srgbClr val="663366"/>
                          </a:solidFill>
                          <a:effectLst/>
                          <a:hlinkClick r:id="rId5"/>
                        </a:rPr>
                        <a:t>CFTR</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202,881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27</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4,440</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198,441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a:effectLst/>
                        </a:rPr>
                        <a:t>yes</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338437">
                <a:tc>
                  <a:txBody>
                    <a:bodyPr/>
                    <a:lstStyle/>
                    <a:p>
                      <a:r>
                        <a:rPr lang="en-US" sz="1400" u="none" strike="noStrike">
                          <a:solidFill>
                            <a:srgbClr val="0B0080"/>
                          </a:solidFill>
                          <a:effectLst/>
                          <a:hlinkClick r:id="rId6" tooltip="Cytochrome b"/>
                        </a:rPr>
                        <a:t>Cytochrome b</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a:effectLst/>
                        </a:rPr>
                        <a:t>MT</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a:solidFill>
                            <a:srgbClr val="663366"/>
                          </a:solidFill>
                          <a:effectLst/>
                          <a:hlinkClick r:id="rId7"/>
                        </a:rPr>
                        <a:t>MTCYB</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1,140</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1,140</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0</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a:effectLst/>
                        </a:rPr>
                        <a:t>no</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193393">
                <a:tc>
                  <a:txBody>
                    <a:bodyPr/>
                    <a:lstStyle/>
                    <a:p>
                      <a:r>
                        <a:rPr lang="en-US" sz="1400" u="none" strike="noStrike">
                          <a:solidFill>
                            <a:srgbClr val="0B0080"/>
                          </a:solidFill>
                          <a:effectLst/>
                          <a:hlinkClick r:id="rId8" tooltip="Dystrophin"/>
                        </a:rPr>
                        <a:t>Dystrophin</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a:effectLst/>
                        </a:rPr>
                        <a:t>X</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a:solidFill>
                            <a:srgbClr val="663366"/>
                          </a:solidFill>
                          <a:effectLst/>
                          <a:hlinkClick r:id="rId9"/>
                        </a:rPr>
                        <a:t>DMD</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2,220,381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79</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10,500</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2,209,881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a:effectLst/>
                        </a:rPr>
                        <a:t>yes</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773571">
                <a:tc>
                  <a:txBody>
                    <a:bodyPr/>
                    <a:lstStyle/>
                    <a:p>
                      <a:r>
                        <a:rPr lang="en-US" sz="1400" u="none" strike="noStrike">
                          <a:solidFill>
                            <a:srgbClr val="0B0080"/>
                          </a:solidFill>
                          <a:effectLst/>
                          <a:hlinkClick r:id="rId10" tooltip="Glyceraldehyde-3-phosphate dehydrogenase"/>
                        </a:rPr>
                        <a:t>Glyceraldehyde-3-phosphate dehydrogenase</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12</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a:solidFill>
                            <a:srgbClr val="663366"/>
                          </a:solidFill>
                          <a:effectLst/>
                          <a:hlinkClick r:id="rId11"/>
                        </a:rPr>
                        <a:t>GAPDH</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4,444</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9</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1,425</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3,019</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a:effectLst/>
                        </a:rPr>
                        <a:t>yes</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483482">
                <a:tc>
                  <a:txBody>
                    <a:bodyPr/>
                    <a:lstStyle/>
                    <a:p>
                      <a:r>
                        <a:rPr lang="en-US" sz="1400" u="none" strike="noStrike">
                          <a:solidFill>
                            <a:srgbClr val="0B0080"/>
                          </a:solidFill>
                          <a:effectLst/>
                          <a:hlinkClick r:id="rId12" tooltip="Hemoglobin"/>
                        </a:rPr>
                        <a:t>Hemoglobin beta subunit</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a:solidFill>
                            <a:srgbClr val="663366"/>
                          </a:solidFill>
                          <a:effectLst/>
                          <a:hlinkClick r:id="rId13"/>
                        </a:rPr>
                        <a:t>HBB</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1,605</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3</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626</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979</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a:effectLst/>
                        </a:rPr>
                        <a:t>no</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338437">
                <a:tc>
                  <a:txBody>
                    <a:bodyPr/>
                    <a:lstStyle/>
                    <a:p>
                      <a:r>
                        <a:rPr lang="en-US" sz="1400" u="none" strike="noStrike">
                          <a:solidFill>
                            <a:srgbClr val="0B0080"/>
                          </a:solidFill>
                          <a:effectLst/>
                          <a:hlinkClick r:id="rId14" tooltip="Histone H1"/>
                        </a:rPr>
                        <a:t>Histone H1A</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6</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a:solidFill>
                            <a:srgbClr val="663366"/>
                          </a:solidFill>
                          <a:effectLst/>
                          <a:hlinkClick r:id="rId15"/>
                        </a:rPr>
                        <a:t>HIST1H1A</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781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781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0</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a:effectLst/>
                        </a:rPr>
                        <a:t>no</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193393">
                <a:tc>
                  <a:txBody>
                    <a:bodyPr/>
                    <a:lstStyle/>
                    <a:p>
                      <a:r>
                        <a:rPr lang="en-US" sz="1400" u="none" strike="noStrike">
                          <a:solidFill>
                            <a:srgbClr val="0B0080"/>
                          </a:solidFill>
                          <a:effectLst/>
                          <a:hlinkClick r:id="rId16" tooltip="Titin"/>
                        </a:rPr>
                        <a:t>Titin</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2</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a:solidFill>
                            <a:srgbClr val="663366"/>
                          </a:solidFill>
                          <a:effectLst/>
                          <a:hlinkClick r:id="rId17"/>
                        </a:rPr>
                        <a:t>TTN</a:t>
                      </a:r>
                      <a:endParaRPr lang="en-US" sz="1400">
                        <a:effectLst/>
                      </a:endParaRP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281,434</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364</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104,301</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altLang="zh-CN" sz="1400">
                          <a:effectLst/>
                        </a:rPr>
                        <a:t>177,133</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r>
                        <a:rPr lang="en-US" sz="1400" dirty="0">
                          <a:effectLst/>
                        </a:rPr>
                        <a:t>yes</a:t>
                      </a:r>
                    </a:p>
                  </a:txBody>
                  <a:tcPr marL="48348" marR="48348" marT="24174" marB="24174"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bl>
          </a:graphicData>
        </a:graphic>
      </p:graphicFrame>
      <p:sp>
        <p:nvSpPr>
          <p:cNvPr id="3" name="TextBox 2"/>
          <p:cNvSpPr txBox="1"/>
          <p:nvPr/>
        </p:nvSpPr>
        <p:spPr>
          <a:xfrm>
            <a:off x="8618707" y="6361889"/>
            <a:ext cx="3449470" cy="369332"/>
          </a:xfrm>
          <a:prstGeom prst="rect">
            <a:avLst/>
          </a:prstGeom>
          <a:noFill/>
        </p:spPr>
        <p:txBody>
          <a:bodyPr wrap="none" rtlCol="0">
            <a:spAutoFit/>
          </a:bodyPr>
          <a:lstStyle/>
          <a:p>
            <a:r>
              <a:rPr lang="en-US" altLang="zh-CN" dirty="0" smtClean="0"/>
              <a:t>From Wikipedia “Human Genome”</a:t>
            </a:r>
            <a:endParaRPr lang="zh-CN" altLang="en-US" dirty="0"/>
          </a:p>
        </p:txBody>
      </p:sp>
      <p:sp>
        <p:nvSpPr>
          <p:cNvPr id="4" name="Rectangle 3"/>
          <p:cNvSpPr/>
          <p:nvPr/>
        </p:nvSpPr>
        <p:spPr>
          <a:xfrm>
            <a:off x="3423847" y="339353"/>
            <a:ext cx="5097870" cy="523220"/>
          </a:xfrm>
          <a:prstGeom prst="rect">
            <a:avLst/>
          </a:prstGeom>
        </p:spPr>
        <p:txBody>
          <a:bodyPr wrap="none">
            <a:spAutoFit/>
          </a:bodyPr>
          <a:lstStyle/>
          <a:p>
            <a:r>
              <a:rPr lang="en-US" altLang="zh-CN" sz="2800" b="1" dirty="0">
                <a:solidFill>
                  <a:srgbClr val="252525"/>
                </a:solidFill>
                <a:latin typeface="Arial" panose="020B0604020202020204" pitchFamily="34" charset="0"/>
              </a:rPr>
              <a:t>Size of protein-coding genes</a:t>
            </a:r>
            <a:endParaRPr lang="zh-CN" altLang="en-US" sz="2800" dirty="0"/>
          </a:p>
        </p:txBody>
      </p:sp>
    </p:spTree>
    <p:extLst>
      <p:ext uri="{BB962C8B-B14F-4D97-AF65-F5344CB8AC3E}">
        <p14:creationId xmlns:p14="http://schemas.microsoft.com/office/powerpoint/2010/main" val="11245299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figure_01_0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401" y="1488334"/>
            <a:ext cx="6985843" cy="463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556543" y="471950"/>
            <a:ext cx="6715300" cy="461665"/>
          </a:xfrm>
          <a:prstGeom prst="rect">
            <a:avLst/>
          </a:prstGeom>
        </p:spPr>
        <p:txBody>
          <a:bodyPr wrap="none">
            <a:spAutoFit/>
          </a:bodyPr>
          <a:lstStyle/>
          <a:p>
            <a:r>
              <a:rPr lang="en-US" altLang="zh-CN" sz="2400" b="1" dirty="0">
                <a:solidFill>
                  <a:srgbClr val="1271FF"/>
                </a:solidFill>
                <a:latin typeface="FrutigerLTStd-Bold"/>
              </a:rPr>
              <a:t>Figure 1.5 </a:t>
            </a:r>
            <a:r>
              <a:rPr lang="en-US" altLang="zh-CN" sz="2400" b="1" dirty="0">
                <a:solidFill>
                  <a:srgbClr val="000000"/>
                </a:solidFill>
                <a:latin typeface="FrutigerLTStd-Bold"/>
              </a:rPr>
              <a:t>Neutral mutations and evolution</a:t>
            </a:r>
            <a:endParaRPr lang="zh-CN" altLang="en-US" sz="2400" dirty="0"/>
          </a:p>
        </p:txBody>
      </p:sp>
      <p:sp>
        <p:nvSpPr>
          <p:cNvPr id="4" name="TextBox 3"/>
          <p:cNvSpPr txBox="1"/>
          <p:nvPr/>
        </p:nvSpPr>
        <p:spPr>
          <a:xfrm>
            <a:off x="9094244" y="4134840"/>
            <a:ext cx="2853473" cy="1477328"/>
          </a:xfrm>
          <a:prstGeom prst="rect">
            <a:avLst/>
          </a:prstGeom>
          <a:noFill/>
        </p:spPr>
        <p:txBody>
          <a:bodyPr wrap="none" rtlCol="0">
            <a:spAutoFit/>
          </a:bodyPr>
          <a:lstStyle/>
          <a:p>
            <a:r>
              <a:rPr lang="en-US" altLang="zh-CN" dirty="0" smtClean="0"/>
              <a:t>Mutation and selection for:  </a:t>
            </a:r>
          </a:p>
          <a:p>
            <a:endParaRPr lang="en-US" altLang="zh-CN" dirty="0" smtClean="0"/>
          </a:p>
          <a:p>
            <a:r>
              <a:rPr lang="en-US" altLang="zh-CN" u="sng" dirty="0" smtClean="0"/>
              <a:t>No effect</a:t>
            </a:r>
          </a:p>
          <a:p>
            <a:r>
              <a:rPr lang="en-US" altLang="zh-CN" dirty="0" smtClean="0"/>
              <a:t>OR</a:t>
            </a:r>
          </a:p>
          <a:p>
            <a:r>
              <a:rPr lang="en-US" altLang="zh-CN" u="sng" dirty="0" smtClean="0"/>
              <a:t>Enhancing effect</a:t>
            </a:r>
            <a:endParaRPr lang="zh-CN" altLang="en-US" u="sng" dirty="0"/>
          </a:p>
        </p:txBody>
      </p:sp>
    </p:spTree>
    <p:extLst>
      <p:ext uri="{BB962C8B-B14F-4D97-AF65-F5344CB8AC3E}">
        <p14:creationId xmlns:p14="http://schemas.microsoft.com/office/powerpoint/2010/main" val="1087673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figure_01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525" y="298855"/>
            <a:ext cx="347345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83144" y="2690816"/>
            <a:ext cx="6042093" cy="2585323"/>
          </a:xfrm>
          <a:prstGeom prst="rect">
            <a:avLst/>
          </a:prstGeom>
        </p:spPr>
        <p:txBody>
          <a:bodyPr wrap="square">
            <a:spAutoFit/>
          </a:bodyPr>
          <a:lstStyle/>
          <a:p>
            <a:pPr>
              <a:lnSpc>
                <a:spcPct val="150000"/>
              </a:lnSpc>
            </a:pPr>
            <a:r>
              <a:rPr lang="en-US" altLang="zh-CN" dirty="0" smtClean="0">
                <a:solidFill>
                  <a:srgbClr val="000000"/>
                </a:solidFill>
                <a:latin typeface="FrutigerLTStd-Light"/>
              </a:rPr>
              <a:t>Because the </a:t>
            </a:r>
            <a:r>
              <a:rPr lang="en-US" altLang="zh-CN" dirty="0">
                <a:solidFill>
                  <a:srgbClr val="000000"/>
                </a:solidFill>
                <a:latin typeface="FrutigerLTStd-Light"/>
              </a:rPr>
              <a:t>great majority of human genomic DNA does not encode </a:t>
            </a:r>
            <a:r>
              <a:rPr lang="en-US" altLang="zh-CN" dirty="0" smtClean="0">
                <a:solidFill>
                  <a:srgbClr val="000000"/>
                </a:solidFill>
                <a:latin typeface="FrutigerLTStd-Light"/>
              </a:rPr>
              <a:t>biologically important </a:t>
            </a:r>
            <a:r>
              <a:rPr lang="en-US" altLang="zh-CN" dirty="0">
                <a:solidFill>
                  <a:srgbClr val="000000"/>
                </a:solidFill>
                <a:latin typeface="FrutigerLTStd-Light"/>
              </a:rPr>
              <a:t>information (</a:t>
            </a:r>
            <a:r>
              <a:rPr lang="en-US" altLang="zh-CN" i="1" dirty="0">
                <a:solidFill>
                  <a:srgbClr val="000000"/>
                </a:solidFill>
                <a:latin typeface="FrutigerLTStd-LightItalic"/>
              </a:rPr>
              <a:t>yellow</a:t>
            </a:r>
            <a:r>
              <a:rPr lang="en-US" altLang="zh-CN" dirty="0">
                <a:solidFill>
                  <a:srgbClr val="000000"/>
                </a:solidFill>
                <a:latin typeface="FrutigerLTStd-Light"/>
              </a:rPr>
              <a:t>), it has evolved relatively rapidly and </a:t>
            </a:r>
            <a:r>
              <a:rPr lang="en-US" altLang="zh-CN" dirty="0" smtClean="0">
                <a:solidFill>
                  <a:srgbClr val="000000"/>
                </a:solidFill>
                <a:latin typeface="FrutigerLTStd-Light"/>
              </a:rPr>
              <a:t>has accumulated </a:t>
            </a:r>
            <a:r>
              <a:rPr lang="en-US" altLang="zh-CN" dirty="0">
                <a:solidFill>
                  <a:srgbClr val="000000"/>
                </a:solidFill>
                <a:latin typeface="FrutigerLTStd-Light"/>
              </a:rPr>
              <a:t>many subtle differences in </a:t>
            </a:r>
            <a:r>
              <a:rPr lang="en-US" altLang="zh-CN" dirty="0" smtClean="0">
                <a:solidFill>
                  <a:srgbClr val="000000"/>
                </a:solidFill>
                <a:latin typeface="FrutigerLTStd-Light"/>
              </a:rPr>
              <a:t>sequences—polymorphisms(</a:t>
            </a:r>
            <a:r>
              <a:rPr lang="zh-CN" altLang="en-US" dirty="0"/>
              <a:t>多态性</a:t>
            </a:r>
            <a:r>
              <a:rPr lang="en-US" altLang="zh-CN" dirty="0" smtClean="0">
                <a:solidFill>
                  <a:srgbClr val="000000"/>
                </a:solidFill>
                <a:latin typeface="FrutigerLTStd-Light"/>
              </a:rPr>
              <a:t>)— that </a:t>
            </a:r>
            <a:r>
              <a:rPr lang="en-US" altLang="zh-CN" dirty="0">
                <a:solidFill>
                  <a:srgbClr val="000000"/>
                </a:solidFill>
                <a:latin typeface="FrutigerLTStd-Light"/>
              </a:rPr>
              <a:t>are phenotypically </a:t>
            </a:r>
            <a:r>
              <a:rPr lang="en-US" altLang="zh-CN" dirty="0" smtClean="0">
                <a:solidFill>
                  <a:srgbClr val="000000"/>
                </a:solidFill>
                <a:latin typeface="FrutigerLTStd-Light"/>
              </a:rPr>
              <a:t>silent.</a:t>
            </a:r>
            <a:endParaRPr lang="zh-CN" altLang="en-US" dirty="0"/>
          </a:p>
        </p:txBody>
      </p:sp>
      <p:sp>
        <p:nvSpPr>
          <p:cNvPr id="2" name="Rectangle 1"/>
          <p:cNvSpPr/>
          <p:nvPr/>
        </p:nvSpPr>
        <p:spPr>
          <a:xfrm>
            <a:off x="5356191" y="1095723"/>
            <a:ext cx="6096000" cy="707886"/>
          </a:xfrm>
          <a:prstGeom prst="rect">
            <a:avLst/>
          </a:prstGeom>
        </p:spPr>
        <p:txBody>
          <a:bodyPr>
            <a:spAutoFit/>
          </a:bodyPr>
          <a:lstStyle/>
          <a:p>
            <a:r>
              <a:rPr lang="en-US" altLang="zh-CN" sz="2000" b="1" dirty="0">
                <a:solidFill>
                  <a:srgbClr val="1271FF"/>
                </a:solidFill>
                <a:latin typeface="FrutigerLTStd-Bold"/>
              </a:rPr>
              <a:t>Figure 1.6 </a:t>
            </a:r>
            <a:r>
              <a:rPr lang="en-US" altLang="zh-CN" sz="2000" b="1" dirty="0">
                <a:solidFill>
                  <a:srgbClr val="000000"/>
                </a:solidFill>
                <a:latin typeface="FrutigerLTStd-Bold"/>
              </a:rPr>
              <a:t>Polymorphic diversity in the human gene pool </a:t>
            </a:r>
          </a:p>
        </p:txBody>
      </p:sp>
    </p:spTree>
    <p:extLst>
      <p:ext uri="{BB962C8B-B14F-4D97-AF65-F5344CB8AC3E}">
        <p14:creationId xmlns:p14="http://schemas.microsoft.com/office/powerpoint/2010/main" val="553662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figure_01_0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33" y="362025"/>
            <a:ext cx="5461000" cy="629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930228" y="1357402"/>
            <a:ext cx="5859293" cy="5078313"/>
          </a:xfrm>
          <a:prstGeom prst="rect">
            <a:avLst/>
          </a:prstGeom>
        </p:spPr>
        <p:txBody>
          <a:bodyPr wrap="square">
            <a:spAutoFit/>
          </a:bodyPr>
          <a:lstStyle/>
          <a:p>
            <a:pPr>
              <a:lnSpc>
                <a:spcPct val="150000"/>
              </a:lnSpc>
            </a:pPr>
            <a:r>
              <a:rPr lang="en-US" altLang="zh-CN" dirty="0"/>
              <a:t>The last common </a:t>
            </a:r>
            <a:r>
              <a:rPr lang="en-US" altLang="zh-CN" dirty="0" smtClean="0"/>
              <a:t>ancestor(</a:t>
            </a:r>
            <a:r>
              <a:rPr lang="zh-CN" altLang="en-US" dirty="0"/>
              <a:t>祖先</a:t>
            </a:r>
            <a:r>
              <a:rPr lang="en-US" altLang="zh-CN" dirty="0" smtClean="0"/>
              <a:t>) </a:t>
            </a:r>
            <a:r>
              <a:rPr lang="en-US" altLang="zh-CN" dirty="0"/>
              <a:t>of flies and mammals lived more </a:t>
            </a:r>
            <a:r>
              <a:rPr lang="en-US" altLang="zh-CN" dirty="0" smtClean="0"/>
              <a:t>than 600 </a:t>
            </a:r>
            <a:r>
              <a:rPr lang="en-US" altLang="zh-CN" dirty="0"/>
              <a:t>million years ago. Moreover, fly </a:t>
            </a:r>
            <a:r>
              <a:rPr lang="en-US" altLang="zh-CN" dirty="0" smtClean="0"/>
              <a:t>eyes </a:t>
            </a:r>
            <a:r>
              <a:rPr lang="en-US" altLang="zh-CN" dirty="0"/>
              <a:t>and </a:t>
            </a:r>
            <a:r>
              <a:rPr lang="en-US" altLang="zh-CN" dirty="0" smtClean="0"/>
              <a:t>mammalian eyes </a:t>
            </a:r>
            <a:r>
              <a:rPr lang="en-US" altLang="zh-CN" dirty="0"/>
              <a:t>show totally different architectures. Nevertheless, the genes </a:t>
            </a:r>
            <a:r>
              <a:rPr lang="en-US" altLang="zh-CN" dirty="0" smtClean="0"/>
              <a:t>that orchestrate </a:t>
            </a:r>
            <a:r>
              <a:rPr lang="en-US" altLang="zh-CN" dirty="0"/>
              <a:t>their development (</a:t>
            </a:r>
            <a:r>
              <a:rPr lang="en-US" altLang="zh-CN" u="sng" dirty="0">
                <a:solidFill>
                  <a:srgbClr val="FF0000"/>
                </a:solidFill>
              </a:rPr>
              <a:t>eyeless in the fly, Pax-6/small eye </a:t>
            </a:r>
            <a:r>
              <a:rPr lang="en-US" altLang="zh-CN" u="sng" dirty="0" smtClean="0">
                <a:solidFill>
                  <a:srgbClr val="FF0000"/>
                </a:solidFill>
              </a:rPr>
              <a:t>in the </a:t>
            </a:r>
            <a:r>
              <a:rPr lang="en-US" altLang="zh-CN" u="sng" dirty="0">
                <a:solidFill>
                  <a:srgbClr val="FF0000"/>
                </a:solidFill>
              </a:rPr>
              <a:t>mouse</a:t>
            </a:r>
            <a:r>
              <a:rPr lang="en-US" altLang="zh-CN" dirty="0"/>
              <a:t>) are interchangeable—the gene from one organism </a:t>
            </a:r>
            <a:r>
              <a:rPr lang="en-US" altLang="zh-CN" dirty="0" smtClean="0"/>
              <a:t>can replace </a:t>
            </a:r>
            <a:r>
              <a:rPr lang="en-US" altLang="zh-CN" dirty="0"/>
              <a:t>the corresponding mutant gene from the other and </a:t>
            </a:r>
            <a:r>
              <a:rPr lang="en-US" altLang="zh-CN" dirty="0" smtClean="0"/>
              <a:t>restore wild-type </a:t>
            </a:r>
            <a:r>
              <a:rPr lang="en-US" altLang="zh-CN" dirty="0"/>
              <a:t>function. </a:t>
            </a:r>
            <a:r>
              <a:rPr lang="en-US" altLang="zh-CN" dirty="0" smtClean="0"/>
              <a:t>Thus</a:t>
            </a:r>
            <a:r>
              <a:rPr lang="en-US" altLang="zh-CN" dirty="0"/>
              <a:t>, the genes encoding components of </a:t>
            </a:r>
            <a:r>
              <a:rPr lang="en-US" altLang="zh-CN" dirty="0" smtClean="0"/>
              <a:t>the signal </a:t>
            </a:r>
            <a:r>
              <a:rPr lang="en-US" altLang="zh-CN" dirty="0"/>
              <a:t>transduction cascades that operate downstream of these </a:t>
            </a:r>
            <a:r>
              <a:rPr lang="en-US" altLang="zh-CN" dirty="0" smtClean="0"/>
              <a:t>master regulators </a:t>
            </a:r>
            <a:r>
              <a:rPr lang="en-US" altLang="zh-CN" dirty="0"/>
              <a:t>to trigger eye development (black for flies, pink for </a:t>
            </a:r>
            <a:r>
              <a:rPr lang="en-US" altLang="zh-CN" dirty="0" smtClean="0"/>
              <a:t>mice) are </a:t>
            </a:r>
            <a:r>
              <a:rPr lang="en-US" altLang="zh-CN" dirty="0"/>
              <a:t>also highly conserved and interchangeable.</a:t>
            </a:r>
            <a:endParaRPr lang="zh-CN" altLang="en-US" dirty="0"/>
          </a:p>
        </p:txBody>
      </p:sp>
      <p:sp>
        <p:nvSpPr>
          <p:cNvPr id="2" name="Rectangle 1"/>
          <p:cNvSpPr/>
          <p:nvPr/>
        </p:nvSpPr>
        <p:spPr>
          <a:xfrm>
            <a:off x="6002798" y="374007"/>
            <a:ext cx="5859293" cy="830997"/>
          </a:xfrm>
          <a:prstGeom prst="rect">
            <a:avLst/>
          </a:prstGeom>
        </p:spPr>
        <p:txBody>
          <a:bodyPr wrap="square">
            <a:spAutoFit/>
          </a:bodyPr>
          <a:lstStyle/>
          <a:p>
            <a:r>
              <a:rPr lang="en-US" altLang="zh-CN" sz="2400" b="1" dirty="0">
                <a:solidFill>
                  <a:srgbClr val="1271FF"/>
                </a:solidFill>
                <a:latin typeface="FrutigerLTStd-Bold"/>
              </a:rPr>
              <a:t>Figure 1.7 </a:t>
            </a:r>
            <a:r>
              <a:rPr lang="en-US" altLang="zh-CN" sz="2400" b="1" dirty="0">
                <a:solidFill>
                  <a:srgbClr val="000000"/>
                </a:solidFill>
                <a:latin typeface="FrutigerLTStd-Bold"/>
              </a:rPr>
              <a:t>Extraordinary conservation of gene function</a:t>
            </a:r>
            <a:endParaRPr lang="zh-CN" altLang="en-US" sz="2400" dirty="0"/>
          </a:p>
        </p:txBody>
      </p:sp>
    </p:spTree>
    <p:extLst>
      <p:ext uri="{BB962C8B-B14F-4D97-AF65-F5344CB8AC3E}">
        <p14:creationId xmlns:p14="http://schemas.microsoft.com/office/powerpoint/2010/main" val="28332016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figure_01_07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62" y="933854"/>
            <a:ext cx="4506364" cy="5447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350346" y="1973033"/>
            <a:ext cx="4651637" cy="2542363"/>
          </a:xfrm>
          <a:prstGeom prst="rect">
            <a:avLst/>
          </a:prstGeom>
        </p:spPr>
        <p:txBody>
          <a:bodyPr wrap="square">
            <a:spAutoFit/>
          </a:bodyPr>
          <a:lstStyle/>
          <a:p>
            <a:pPr>
              <a:lnSpc>
                <a:spcPct val="150000"/>
              </a:lnSpc>
            </a:pPr>
            <a:r>
              <a:rPr lang="en-US" altLang="zh-CN" dirty="0"/>
              <a:t>The expression </a:t>
            </a:r>
            <a:r>
              <a:rPr lang="en-US" altLang="zh-CN" dirty="0" smtClean="0"/>
              <a:t>of the </a:t>
            </a:r>
            <a:r>
              <a:rPr lang="en-US" altLang="zh-CN" dirty="0"/>
              <a:t>mouse Pax-6/small eye gene, like the Drosophila eyeless gene, </a:t>
            </a:r>
            <a:r>
              <a:rPr lang="en-US" altLang="zh-CN" dirty="0" smtClean="0"/>
              <a:t>in an </a:t>
            </a:r>
            <a:r>
              <a:rPr lang="en-US" altLang="zh-CN" dirty="0"/>
              <a:t>inappropriate (ectopic) location in a fly embryo results in the </a:t>
            </a:r>
            <a:r>
              <a:rPr lang="en-US" altLang="zh-CN" dirty="0" smtClean="0"/>
              <a:t>fly developing </a:t>
            </a:r>
            <a:r>
              <a:rPr lang="en-US" altLang="zh-CN" dirty="0"/>
              <a:t>a fly eye on its leg, demonstrating the interchangeability of </a:t>
            </a:r>
            <a:r>
              <a:rPr lang="en-US" altLang="zh-CN" dirty="0" smtClean="0"/>
              <a:t>the two </a:t>
            </a:r>
            <a:r>
              <a:rPr lang="en-US" altLang="zh-CN" dirty="0"/>
              <a:t>genes. </a:t>
            </a:r>
            <a:endParaRPr lang="zh-CN" altLang="en-US" dirty="0"/>
          </a:p>
        </p:txBody>
      </p:sp>
    </p:spTree>
    <p:extLst>
      <p:ext uri="{BB962C8B-B14F-4D97-AF65-F5344CB8AC3E}">
        <p14:creationId xmlns:p14="http://schemas.microsoft.com/office/powerpoint/2010/main" val="1619658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2" name="Picture 4" descr="fig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203" y="596835"/>
            <a:ext cx="8535987" cy="3603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42690" y="4669334"/>
            <a:ext cx="8478500" cy="1754326"/>
          </a:xfrm>
          <a:prstGeom prst="rect">
            <a:avLst/>
          </a:prstGeom>
        </p:spPr>
        <p:txBody>
          <a:bodyPr wrap="square">
            <a:spAutoFit/>
          </a:bodyPr>
          <a:lstStyle/>
          <a:p>
            <a:pPr>
              <a:lnSpc>
                <a:spcPct val="150000"/>
              </a:lnSpc>
            </a:pPr>
            <a:r>
              <a:rPr lang="en-US" altLang="zh-CN" dirty="0"/>
              <a:t>The conservation of genetic function over vast </a:t>
            </a:r>
            <a:r>
              <a:rPr lang="en-US" altLang="zh-CN" dirty="0" smtClean="0"/>
              <a:t>evolutionary distances </a:t>
            </a:r>
            <a:r>
              <a:rPr lang="en-US" altLang="zh-CN" dirty="0"/>
              <a:t>is often manifested in the amino acid sequences of </a:t>
            </a:r>
            <a:r>
              <a:rPr lang="en-US" altLang="zh-CN" dirty="0" smtClean="0"/>
              <a:t>homologous proteins</a:t>
            </a:r>
            <a:r>
              <a:rPr lang="en-US" altLang="zh-CN" dirty="0"/>
              <a:t>. Here, the amino acid sequence of a human protein is </a:t>
            </a:r>
            <a:r>
              <a:rPr lang="en-US" altLang="zh-CN" dirty="0" smtClean="0"/>
              <a:t>given together </a:t>
            </a:r>
            <a:r>
              <a:rPr lang="en-US" altLang="zh-CN" dirty="0"/>
              <a:t>with the sequences of the corresponding proteins from </a:t>
            </a:r>
            <a:r>
              <a:rPr lang="en-US" altLang="zh-CN" dirty="0" smtClean="0"/>
              <a:t>two yeast(</a:t>
            </a:r>
            <a:r>
              <a:rPr lang="zh-CN" altLang="en-US" dirty="0"/>
              <a:t>酵母</a:t>
            </a:r>
            <a:r>
              <a:rPr lang="en-US" altLang="zh-CN" dirty="0" smtClean="0"/>
              <a:t>) </a:t>
            </a:r>
            <a:r>
              <a:rPr lang="en-US" altLang="zh-CN" dirty="0"/>
              <a:t>species, </a:t>
            </a:r>
            <a:r>
              <a:rPr lang="en-US" altLang="zh-CN" i="1" dirty="0"/>
              <a:t>S. </a:t>
            </a:r>
            <a:r>
              <a:rPr lang="en-US" altLang="zh-CN" i="1" dirty="0" err="1"/>
              <a:t>pombe</a:t>
            </a:r>
            <a:r>
              <a:rPr lang="en-US" altLang="zh-CN" i="1" dirty="0"/>
              <a:t> </a:t>
            </a:r>
            <a:r>
              <a:rPr lang="en-US" altLang="zh-CN" dirty="0"/>
              <a:t>and </a:t>
            </a:r>
            <a:r>
              <a:rPr lang="en-US" altLang="zh-CN" i="1" dirty="0"/>
              <a:t>S. </a:t>
            </a:r>
            <a:r>
              <a:rPr lang="en-US" altLang="zh-CN" i="1" dirty="0" err="1"/>
              <a:t>cerevisiae</a:t>
            </a:r>
            <a:r>
              <a:rPr lang="en-US" altLang="zh-CN" i="1" dirty="0"/>
              <a:t>.</a:t>
            </a:r>
            <a:endParaRPr lang="zh-CN" altLang="en-US" i="1" dirty="0"/>
          </a:p>
        </p:txBody>
      </p:sp>
    </p:spTree>
    <p:extLst>
      <p:ext uri="{BB962C8B-B14F-4D97-AF65-F5344CB8AC3E}">
        <p14:creationId xmlns:p14="http://schemas.microsoft.com/office/powerpoint/2010/main" val="21457501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figure_01_0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42" y="393798"/>
            <a:ext cx="5399088" cy="629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245481" y="1490062"/>
            <a:ext cx="5621044" cy="4662815"/>
          </a:xfrm>
          <a:prstGeom prst="rect">
            <a:avLst/>
          </a:prstGeom>
        </p:spPr>
        <p:txBody>
          <a:bodyPr wrap="square">
            <a:spAutoFit/>
          </a:bodyPr>
          <a:lstStyle/>
          <a:p>
            <a:pPr>
              <a:lnSpc>
                <a:spcPct val="150000"/>
              </a:lnSpc>
            </a:pPr>
            <a:r>
              <a:rPr lang="en-US" altLang="zh-CN" dirty="0">
                <a:latin typeface="Arial" panose="020B0604020202020204" pitchFamily="34" charset="0"/>
                <a:ea typeface="Arial Unicode MS" panose="020B0604020202020204" pitchFamily="34" charset="-122"/>
                <a:cs typeface="Arial" panose="020B0604020202020204" pitchFamily="34" charset="0"/>
              </a:rPr>
              <a:t>The </a:t>
            </a:r>
            <a:r>
              <a:rPr lang="en-US" altLang="zh-CN" u="sng" dirty="0" smtClean="0">
                <a:latin typeface="Arial" panose="020B0604020202020204" pitchFamily="34" charset="0"/>
                <a:ea typeface="Arial Unicode MS" panose="020B0604020202020204" pitchFamily="34" charset="-122"/>
                <a:cs typeface="Arial" panose="020B0604020202020204" pitchFamily="34" charset="0"/>
              </a:rPr>
              <a:t>physical structure </a:t>
            </a:r>
            <a:r>
              <a:rPr lang="en-US" altLang="zh-CN" dirty="0">
                <a:latin typeface="Arial" panose="020B0604020202020204" pitchFamily="34" charset="0"/>
                <a:ea typeface="Arial Unicode MS" panose="020B0604020202020204" pitchFamily="34" charset="-122"/>
                <a:cs typeface="Arial" panose="020B0604020202020204" pitchFamily="34" charset="0"/>
              </a:rPr>
              <a:t>of </a:t>
            </a:r>
            <a:r>
              <a:rPr lang="en-US" altLang="zh-CN" i="1" dirty="0">
                <a:latin typeface="Arial" panose="020B0604020202020204" pitchFamily="34" charset="0"/>
                <a:ea typeface="Arial Unicode MS" panose="020B0604020202020204" pitchFamily="34" charset="-122"/>
                <a:cs typeface="Arial" panose="020B0604020202020204" pitchFamily="34" charset="0"/>
              </a:rPr>
              <a:t>Drosophila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chromosomes was </a:t>
            </a:r>
            <a:r>
              <a:rPr lang="en-US" altLang="zh-CN" dirty="0">
                <a:latin typeface="Arial" panose="020B0604020202020204" pitchFamily="34" charset="0"/>
                <a:ea typeface="Arial Unicode MS" panose="020B0604020202020204" pitchFamily="34" charset="-122"/>
                <a:cs typeface="Arial" panose="020B0604020202020204" pitchFamily="34" charset="0"/>
              </a:rPr>
              <a:t>mapped by using the fly’s </a:t>
            </a:r>
            <a:r>
              <a:rPr lang="en-US" altLang="zh-CN" u="sng" dirty="0" smtClean="0">
                <a:latin typeface="Arial" panose="020B0604020202020204" pitchFamily="34" charset="0"/>
                <a:ea typeface="Arial Unicode MS" panose="020B0604020202020204" pitchFamily="34" charset="-122"/>
                <a:cs typeface="Arial" panose="020B0604020202020204" pitchFamily="34" charset="0"/>
              </a:rPr>
              <a:t>salivary gland chromosomes(</a:t>
            </a:r>
            <a:r>
              <a:rPr lang="zh-CN" altLang="en-US" u="sng" dirty="0"/>
              <a:t>唾液腺染色体</a:t>
            </a:r>
            <a:r>
              <a:rPr lang="en-US" altLang="zh-CN" u="sng" dirty="0" smtClean="0">
                <a:latin typeface="Arial" panose="020B0604020202020204" pitchFamily="34" charset="0"/>
                <a:ea typeface="Arial Unicode MS" panose="020B0604020202020204" pitchFamily="34" charset="-122"/>
                <a:cs typeface="Arial" panose="020B0604020202020204" pitchFamily="34" charset="0"/>
              </a:rPr>
              <a:t>)</a:t>
            </a:r>
            <a:r>
              <a:rPr lang="en-US" altLang="zh-CN" dirty="0" smtClean="0">
                <a:latin typeface="Arial" panose="020B0604020202020204" pitchFamily="34" charset="0"/>
                <a:ea typeface="Arial Unicode MS" panose="020B0604020202020204" pitchFamily="34" charset="-122"/>
                <a:cs typeface="Arial" panose="020B0604020202020204" pitchFamily="34" charset="0"/>
              </a:rPr>
              <a:t>, </a:t>
            </a:r>
            <a:r>
              <a:rPr lang="en-US" altLang="zh-CN" dirty="0">
                <a:latin typeface="Arial" panose="020B0604020202020204" pitchFamily="34" charset="0"/>
                <a:ea typeface="Arial Unicode MS" panose="020B0604020202020204" pitchFamily="34" charset="-122"/>
                <a:cs typeface="Arial" panose="020B0604020202020204" pitchFamily="34" charset="0"/>
              </a:rPr>
              <a:t>which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exhibit banding </a:t>
            </a:r>
            <a:r>
              <a:rPr lang="en-US" altLang="zh-CN" dirty="0">
                <a:latin typeface="Arial" panose="020B0604020202020204" pitchFamily="34" charset="0"/>
                <a:ea typeface="Arial Unicode MS" panose="020B0604020202020204" pitchFamily="34" charset="-122"/>
                <a:cs typeface="Arial" panose="020B0604020202020204" pitchFamily="34" charset="0"/>
              </a:rPr>
              <a:t>patterns resulting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from alternating </a:t>
            </a:r>
            <a:r>
              <a:rPr lang="en-US" altLang="zh-CN" dirty="0">
                <a:latin typeface="Arial" panose="020B0604020202020204" pitchFamily="34" charset="0"/>
                <a:ea typeface="Arial Unicode MS" panose="020B0604020202020204" pitchFamily="34" charset="-122"/>
                <a:cs typeface="Arial" panose="020B0604020202020204" pitchFamily="34" charset="0"/>
              </a:rPr>
              <a:t>light (sparse) and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dark (condensed</a:t>
            </a:r>
            <a:r>
              <a:rPr lang="en-US" altLang="zh-CN" dirty="0">
                <a:latin typeface="Arial" panose="020B0604020202020204" pitchFamily="34" charset="0"/>
                <a:ea typeface="Arial Unicode MS" panose="020B0604020202020204" pitchFamily="34" charset="-122"/>
                <a:cs typeface="Arial" panose="020B0604020202020204" pitchFamily="34" charset="0"/>
              </a:rPr>
              <a:t>) chromosomal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regions (</a:t>
            </a:r>
            <a:r>
              <a:rPr lang="en-US" altLang="zh-CN" i="1" dirty="0" smtClean="0">
                <a:latin typeface="Arial" panose="020B0604020202020204" pitchFamily="34" charset="0"/>
                <a:ea typeface="Arial Unicode MS" panose="020B0604020202020204" pitchFamily="34" charset="-122"/>
                <a:cs typeface="Arial" panose="020B0604020202020204" pitchFamily="34" charset="0"/>
              </a:rPr>
              <a:t>bottom</a:t>
            </a:r>
            <a:r>
              <a:rPr lang="en-US" altLang="zh-CN" dirty="0">
                <a:latin typeface="Arial" panose="020B0604020202020204" pitchFamily="34" charset="0"/>
                <a:ea typeface="Arial Unicode MS" panose="020B0604020202020204" pitchFamily="34" charset="-122"/>
                <a:cs typeface="Arial" panose="020B0604020202020204" pitchFamily="34" charset="0"/>
              </a:rPr>
              <a:t>). Independently,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genetic crosses </a:t>
            </a:r>
            <a:r>
              <a:rPr lang="en-US" altLang="zh-CN" dirty="0">
                <a:latin typeface="Arial" panose="020B0604020202020204" pitchFamily="34" charset="0"/>
                <a:ea typeface="Arial Unicode MS" panose="020B0604020202020204" pitchFamily="34" charset="-122"/>
                <a:cs typeface="Arial" panose="020B0604020202020204" pitchFamily="34" charset="0"/>
              </a:rPr>
              <a:t>yielded linear maps (</a:t>
            </a:r>
            <a:r>
              <a:rPr lang="en-US" altLang="zh-CN" i="1" dirty="0">
                <a:latin typeface="Arial" panose="020B0604020202020204" pitchFamily="34" charset="0"/>
                <a:ea typeface="Arial Unicode MS" panose="020B0604020202020204" pitchFamily="34" charset="-122"/>
                <a:cs typeface="Arial" panose="020B0604020202020204" pitchFamily="34" charset="0"/>
              </a:rPr>
              <a:t>top</a:t>
            </a:r>
            <a:r>
              <a:rPr lang="en-US" altLang="zh-CN" dirty="0">
                <a:latin typeface="Arial" panose="020B0604020202020204" pitchFamily="34" charset="0"/>
                <a:ea typeface="Arial Unicode MS" panose="020B0604020202020204" pitchFamily="34" charset="-122"/>
                <a:cs typeface="Arial" panose="020B0604020202020204" pitchFamily="34" charset="0"/>
              </a:rPr>
              <a:t>)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of various </a:t>
            </a:r>
            <a:r>
              <a:rPr lang="en-US" altLang="zh-CN" dirty="0">
                <a:latin typeface="Arial" panose="020B0604020202020204" pitchFamily="34" charset="0"/>
                <a:ea typeface="Arial Unicode MS" panose="020B0604020202020204" pitchFamily="34" charset="-122"/>
                <a:cs typeface="Arial" panose="020B0604020202020204" pitchFamily="34" charset="0"/>
              </a:rPr>
              <a:t>genetic loci arrayed along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the chromosomes</a:t>
            </a:r>
            <a:r>
              <a:rPr lang="en-US" altLang="zh-CN" dirty="0">
                <a:latin typeface="Arial" panose="020B0604020202020204" pitchFamily="34" charset="0"/>
                <a:ea typeface="Arial Unicode MS" panose="020B0604020202020204" pitchFamily="34" charset="-122"/>
                <a:cs typeface="Arial" panose="020B0604020202020204" pitchFamily="34" charset="0"/>
              </a:rPr>
              <a:t>. These loci were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then aligned </a:t>
            </a:r>
            <a:r>
              <a:rPr lang="en-US" altLang="zh-CN" dirty="0">
                <a:latin typeface="Arial" panose="020B0604020202020204" pitchFamily="34" charset="0"/>
                <a:ea typeface="Arial Unicode MS" panose="020B0604020202020204" pitchFamily="34" charset="-122"/>
                <a:cs typeface="Arial" panose="020B0604020202020204" pitchFamily="34" charset="0"/>
              </a:rPr>
              <a:t>with physical banding maps,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like the </a:t>
            </a:r>
            <a:r>
              <a:rPr lang="en-US" altLang="zh-CN" dirty="0">
                <a:latin typeface="Arial" panose="020B0604020202020204" pitchFamily="34" charset="0"/>
                <a:ea typeface="Arial Unicode MS" panose="020B0604020202020204" pitchFamily="34" charset="-122"/>
                <a:cs typeface="Arial" panose="020B0604020202020204" pitchFamily="34" charset="0"/>
              </a:rPr>
              <a:t>one shown here for the beginning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of the </a:t>
            </a:r>
            <a:r>
              <a:rPr lang="en-US" altLang="zh-CN" dirty="0">
                <a:latin typeface="Arial" panose="020B0604020202020204" pitchFamily="34" charset="0"/>
                <a:ea typeface="Arial Unicode MS" panose="020B0604020202020204" pitchFamily="34" charset="-122"/>
                <a:cs typeface="Arial" panose="020B0604020202020204" pitchFamily="34" charset="0"/>
              </a:rPr>
              <a:t>left arm of </a:t>
            </a:r>
            <a:r>
              <a:rPr lang="en-US" altLang="zh-CN" i="1" dirty="0">
                <a:latin typeface="Arial" panose="020B0604020202020204" pitchFamily="34" charset="0"/>
                <a:ea typeface="Arial Unicode MS" panose="020B0604020202020204" pitchFamily="34" charset="-122"/>
                <a:cs typeface="Arial" panose="020B0604020202020204" pitchFamily="34" charset="0"/>
              </a:rPr>
              <a:t>Drosophila </a:t>
            </a:r>
            <a:r>
              <a:rPr lang="en-US" altLang="zh-CN" dirty="0" smtClean="0">
                <a:latin typeface="Arial" panose="020B0604020202020204" pitchFamily="34" charset="0"/>
                <a:ea typeface="Arial Unicode MS" panose="020B0604020202020204" pitchFamily="34" charset="-122"/>
                <a:cs typeface="Arial" panose="020B0604020202020204" pitchFamily="34" charset="0"/>
              </a:rPr>
              <a:t>chromosome 1. </a:t>
            </a:r>
            <a:endParaRPr lang="zh-CN" altLang="en-US" dirty="0">
              <a:latin typeface="Arial" panose="020B0604020202020204" pitchFamily="34" charset="0"/>
              <a:ea typeface="Arial Unicode MS" panose="020B0604020202020204" pitchFamily="34" charset="-122"/>
              <a:cs typeface="Arial" panose="020B0604020202020204" pitchFamily="34" charset="0"/>
            </a:endParaRPr>
          </a:p>
        </p:txBody>
      </p:sp>
      <p:sp>
        <p:nvSpPr>
          <p:cNvPr id="2" name="Rectangle 1"/>
          <p:cNvSpPr/>
          <p:nvPr/>
        </p:nvSpPr>
        <p:spPr>
          <a:xfrm>
            <a:off x="6245481" y="393798"/>
            <a:ext cx="5223430" cy="830997"/>
          </a:xfrm>
          <a:prstGeom prst="rect">
            <a:avLst/>
          </a:prstGeom>
        </p:spPr>
        <p:txBody>
          <a:bodyPr wrap="square">
            <a:spAutoFit/>
          </a:bodyPr>
          <a:lstStyle/>
          <a:p>
            <a:r>
              <a:rPr lang="en-US" altLang="zh-CN" sz="2400" b="1" dirty="0">
                <a:solidFill>
                  <a:srgbClr val="1271FF"/>
                </a:solidFill>
                <a:latin typeface="FrutigerLTStd-Bold"/>
              </a:rPr>
              <a:t>Figure 1.8 </a:t>
            </a:r>
            <a:r>
              <a:rPr lang="en-US" altLang="zh-CN" sz="2400" b="1" dirty="0">
                <a:solidFill>
                  <a:srgbClr val="000000"/>
                </a:solidFill>
                <a:latin typeface="FrutigerLTStd-Bold"/>
              </a:rPr>
              <a:t>Localization of </a:t>
            </a:r>
            <a:r>
              <a:rPr lang="en-US" altLang="zh-CN" sz="2400" b="1" dirty="0" smtClean="0">
                <a:solidFill>
                  <a:srgbClr val="000000"/>
                </a:solidFill>
                <a:latin typeface="FrutigerLTStd-Bold"/>
              </a:rPr>
              <a:t>genes along </a:t>
            </a:r>
            <a:r>
              <a:rPr lang="en-US" altLang="zh-CN" sz="2400" b="1" dirty="0">
                <a:solidFill>
                  <a:srgbClr val="000000"/>
                </a:solidFill>
                <a:latin typeface="FrutigerLTStd-Bold"/>
              </a:rPr>
              <a:t>chromosomes</a:t>
            </a:r>
            <a:endParaRPr lang="zh-CN" altLang="en-US" sz="2400" dirty="0"/>
          </a:p>
        </p:txBody>
      </p:sp>
    </p:spTree>
    <p:extLst>
      <p:ext uri="{BB962C8B-B14F-4D97-AF65-F5344CB8AC3E}">
        <p14:creationId xmlns:p14="http://schemas.microsoft.com/office/powerpoint/2010/main" val="542855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01_0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12" y="1138136"/>
            <a:ext cx="4074275" cy="527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261627" y="1743235"/>
            <a:ext cx="6255922" cy="4247317"/>
          </a:xfrm>
          <a:prstGeom prst="rect">
            <a:avLst/>
          </a:prstGeom>
        </p:spPr>
        <p:txBody>
          <a:bodyPr wrap="square">
            <a:spAutoFit/>
          </a:bodyPr>
          <a:lstStyle/>
          <a:p>
            <a:pPr>
              <a:lnSpc>
                <a:spcPct val="150000"/>
              </a:lnSpc>
            </a:pPr>
            <a:r>
              <a:rPr lang="en-US" altLang="zh-CN" dirty="0">
                <a:latin typeface="FrutigerLTStd-Light"/>
              </a:rPr>
              <a:t>The availability of DNA probes </a:t>
            </a:r>
            <a:r>
              <a:rPr lang="en-US" altLang="zh-CN" dirty="0" smtClean="0">
                <a:latin typeface="FrutigerLTStd-Light"/>
              </a:rPr>
              <a:t>that hybridize </a:t>
            </a:r>
            <a:r>
              <a:rPr lang="en-US" altLang="zh-CN" dirty="0">
                <a:latin typeface="FrutigerLTStd-Light"/>
              </a:rPr>
              <a:t>specifically to various </a:t>
            </a:r>
            <a:r>
              <a:rPr lang="en-US" altLang="zh-CN" dirty="0" smtClean="0">
                <a:latin typeface="FrutigerLTStd-Light"/>
              </a:rPr>
              <a:t>genes now </a:t>
            </a:r>
            <a:r>
              <a:rPr lang="en-US" altLang="zh-CN" dirty="0">
                <a:latin typeface="FrutigerLTStd-Light"/>
              </a:rPr>
              <a:t>makes it possible to localize </a:t>
            </a:r>
            <a:r>
              <a:rPr lang="en-US" altLang="zh-CN" dirty="0" smtClean="0">
                <a:latin typeface="FrutigerLTStd-Light"/>
              </a:rPr>
              <a:t>genes along </a:t>
            </a:r>
            <a:r>
              <a:rPr lang="en-US" altLang="zh-CN" dirty="0">
                <a:latin typeface="FrutigerLTStd-Light"/>
              </a:rPr>
              <a:t>a chromosome by tagging </a:t>
            </a:r>
            <a:r>
              <a:rPr lang="en-US" altLang="zh-CN" dirty="0" smtClean="0">
                <a:latin typeface="FrutigerLTStd-Light"/>
              </a:rPr>
              <a:t>each probe </a:t>
            </a:r>
            <a:r>
              <a:rPr lang="en-US" altLang="zh-CN" dirty="0">
                <a:latin typeface="FrutigerLTStd-Light"/>
              </a:rPr>
              <a:t>with a specific fluorescent </a:t>
            </a:r>
            <a:r>
              <a:rPr lang="en-US" altLang="zh-CN" dirty="0" smtClean="0">
                <a:latin typeface="FrutigerLTStd-Light"/>
              </a:rPr>
              <a:t>dye or </a:t>
            </a:r>
            <a:r>
              <a:rPr lang="en-US" altLang="zh-CN" dirty="0">
                <a:latin typeface="FrutigerLTStd-Light"/>
              </a:rPr>
              <a:t>combination of dyes. Shown are </a:t>
            </a:r>
            <a:r>
              <a:rPr lang="en-US" altLang="zh-CN" dirty="0" smtClean="0">
                <a:latin typeface="FrutigerLTStd-Light"/>
              </a:rPr>
              <a:t>six genes </a:t>
            </a:r>
            <a:r>
              <a:rPr lang="en-US" altLang="zh-CN" dirty="0">
                <a:latin typeface="FrutigerLTStd-Light"/>
              </a:rPr>
              <a:t>that were localized to various </a:t>
            </a:r>
            <a:r>
              <a:rPr lang="en-US" altLang="zh-CN" dirty="0" smtClean="0">
                <a:latin typeface="FrutigerLTStd-Light"/>
              </a:rPr>
              <a:t>sites along </a:t>
            </a:r>
            <a:r>
              <a:rPr lang="en-US" altLang="zh-CN" dirty="0">
                <a:latin typeface="FrutigerLTStd-Light"/>
              </a:rPr>
              <a:t>human Chromosome 5 by </a:t>
            </a:r>
            <a:r>
              <a:rPr lang="en-US" altLang="zh-CN" dirty="0" smtClean="0">
                <a:latin typeface="FrutigerLTStd-Light"/>
              </a:rPr>
              <a:t>using </a:t>
            </a:r>
            <a:r>
              <a:rPr lang="en-US" altLang="zh-CN" u="sng" dirty="0" smtClean="0">
                <a:solidFill>
                  <a:srgbClr val="FF0000"/>
                </a:solidFill>
                <a:latin typeface="FrutigerLTStd-Light"/>
              </a:rPr>
              <a:t>fluorescence </a:t>
            </a:r>
            <a:r>
              <a:rPr lang="en-US" altLang="zh-CN" i="1" u="sng" dirty="0">
                <a:solidFill>
                  <a:srgbClr val="FF0000"/>
                </a:solidFill>
                <a:latin typeface="FrutigerLTStd-LightItalic"/>
              </a:rPr>
              <a:t>in situ </a:t>
            </a:r>
            <a:r>
              <a:rPr lang="en-US" altLang="zh-CN" u="sng" dirty="0">
                <a:solidFill>
                  <a:srgbClr val="FF0000"/>
                </a:solidFill>
                <a:latin typeface="FrutigerLTStd-Light"/>
              </a:rPr>
              <a:t>hybridization (</a:t>
            </a:r>
            <a:r>
              <a:rPr lang="en-US" altLang="zh-CN" u="sng" dirty="0" smtClean="0">
                <a:solidFill>
                  <a:srgbClr val="FF0000"/>
                </a:solidFill>
                <a:latin typeface="FrutigerLTStd-Light"/>
              </a:rPr>
              <a:t>FISH) </a:t>
            </a:r>
            <a:r>
              <a:rPr lang="en-US" altLang="zh-CN" dirty="0" smtClean="0">
                <a:latin typeface="FrutigerLTStd-Light"/>
              </a:rPr>
              <a:t>during </a:t>
            </a:r>
            <a:r>
              <a:rPr lang="en-US" altLang="zh-CN" dirty="0">
                <a:latin typeface="FrutigerLTStd-Light"/>
              </a:rPr>
              <a:t>metaphase. (There are two </a:t>
            </a:r>
            <a:r>
              <a:rPr lang="en-US" altLang="zh-CN" dirty="0" smtClean="0">
                <a:latin typeface="FrutigerLTStd-Light"/>
              </a:rPr>
              <a:t>dots for </a:t>
            </a:r>
            <a:r>
              <a:rPr lang="en-US" altLang="zh-CN" dirty="0">
                <a:latin typeface="FrutigerLTStd-Light"/>
              </a:rPr>
              <a:t>each gene because </a:t>
            </a:r>
            <a:r>
              <a:rPr lang="en-US" altLang="zh-CN" dirty="0" smtClean="0">
                <a:latin typeface="FrutigerLTStd-Light"/>
              </a:rPr>
              <a:t>chromosomes are </a:t>
            </a:r>
            <a:r>
              <a:rPr lang="en-US" altLang="zh-CN" dirty="0">
                <a:latin typeface="FrutigerLTStd-Light"/>
              </a:rPr>
              <a:t>present in duplicate form </a:t>
            </a:r>
            <a:r>
              <a:rPr lang="en-US" altLang="zh-CN" dirty="0" smtClean="0">
                <a:latin typeface="FrutigerLTStd-Light"/>
              </a:rPr>
              <a:t>during metaphase </a:t>
            </a:r>
            <a:r>
              <a:rPr lang="en-US" altLang="zh-CN" dirty="0">
                <a:latin typeface="FrutigerLTStd-Light"/>
              </a:rPr>
              <a:t>of mitosis.)</a:t>
            </a:r>
            <a:endParaRPr lang="zh-CN" altLang="en-US" dirty="0"/>
          </a:p>
        </p:txBody>
      </p:sp>
      <p:sp>
        <p:nvSpPr>
          <p:cNvPr id="4" name="Rectangle 3"/>
          <p:cNvSpPr/>
          <p:nvPr/>
        </p:nvSpPr>
        <p:spPr>
          <a:xfrm>
            <a:off x="5341588" y="585674"/>
            <a:ext cx="6096000" cy="830997"/>
          </a:xfrm>
          <a:prstGeom prst="rect">
            <a:avLst/>
          </a:prstGeom>
        </p:spPr>
        <p:txBody>
          <a:bodyPr>
            <a:spAutoFit/>
          </a:bodyPr>
          <a:lstStyle/>
          <a:p>
            <a:r>
              <a:rPr lang="en-US" altLang="zh-CN" sz="2400" b="1" dirty="0">
                <a:solidFill>
                  <a:srgbClr val="1271FF"/>
                </a:solidFill>
                <a:latin typeface="FrutigerLTStd-Bold"/>
              </a:rPr>
              <a:t>Figure 1.8 </a:t>
            </a:r>
            <a:r>
              <a:rPr lang="en-US" altLang="zh-CN" sz="2400" b="1" dirty="0">
                <a:solidFill>
                  <a:srgbClr val="000000"/>
                </a:solidFill>
                <a:latin typeface="FrutigerLTStd-Bold"/>
              </a:rPr>
              <a:t>Localization of </a:t>
            </a:r>
            <a:r>
              <a:rPr lang="en-US" altLang="zh-CN" sz="2400" b="1" dirty="0" smtClean="0">
                <a:solidFill>
                  <a:srgbClr val="000000"/>
                </a:solidFill>
                <a:latin typeface="FrutigerLTStd-Bold"/>
              </a:rPr>
              <a:t>genes along </a:t>
            </a:r>
            <a:r>
              <a:rPr lang="en-US" altLang="zh-CN" sz="2400" b="1" dirty="0">
                <a:solidFill>
                  <a:srgbClr val="000000"/>
                </a:solidFill>
                <a:latin typeface="FrutigerLTStd-Bold"/>
              </a:rPr>
              <a:t>chromosomes</a:t>
            </a:r>
            <a:endParaRPr lang="zh-CN" altLang="en-US" sz="2400" dirty="0"/>
          </a:p>
        </p:txBody>
      </p:sp>
    </p:spTree>
    <p:extLst>
      <p:ext uri="{BB962C8B-B14F-4D97-AF65-F5344CB8AC3E}">
        <p14:creationId xmlns:p14="http://schemas.microsoft.com/office/powerpoint/2010/main" val="14888599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figure_01_0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382" y="1738952"/>
            <a:ext cx="4499646" cy="4822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221356" y="2691976"/>
            <a:ext cx="5091911" cy="1800493"/>
          </a:xfrm>
          <a:prstGeom prst="rect">
            <a:avLst/>
          </a:prstGeom>
        </p:spPr>
        <p:txBody>
          <a:bodyPr wrap="square">
            <a:spAutoFit/>
          </a:bodyPr>
          <a:lstStyle/>
          <a:p>
            <a:pPr>
              <a:lnSpc>
                <a:spcPct val="150000"/>
              </a:lnSpc>
            </a:pPr>
            <a:r>
              <a:rPr lang="en-US" altLang="zh-CN" sz="2000" b="1" dirty="0" smtClean="0">
                <a:solidFill>
                  <a:srgbClr val="FF0000"/>
                </a:solidFill>
                <a:latin typeface="FrutigerLTStd-Light"/>
              </a:rPr>
              <a:t>Scanning </a:t>
            </a:r>
            <a:r>
              <a:rPr lang="en-US" altLang="zh-CN" sz="2000" b="1" dirty="0">
                <a:solidFill>
                  <a:srgbClr val="FF0000"/>
                </a:solidFill>
                <a:latin typeface="FrutigerLTStd-Light"/>
              </a:rPr>
              <a:t>electron micrograph </a:t>
            </a:r>
            <a:r>
              <a:rPr lang="en-US" altLang="zh-CN" dirty="0">
                <a:latin typeface="FrutigerLTStd-Light"/>
              </a:rPr>
              <a:t>of </a:t>
            </a:r>
            <a:r>
              <a:rPr lang="en-US" altLang="zh-CN" dirty="0" smtClean="0">
                <a:latin typeface="FrutigerLTStd-Light"/>
              </a:rPr>
              <a:t>human X </a:t>
            </a:r>
            <a:r>
              <a:rPr lang="en-US" altLang="zh-CN" dirty="0">
                <a:latin typeface="FrutigerLTStd-Light"/>
              </a:rPr>
              <a:t>and Y chromosomes. Like the </a:t>
            </a:r>
            <a:r>
              <a:rPr lang="en-US" altLang="zh-CN" dirty="0" smtClean="0">
                <a:latin typeface="FrutigerLTStd-Light"/>
              </a:rPr>
              <a:t>22 autosomes </a:t>
            </a:r>
            <a:r>
              <a:rPr lang="en-US" altLang="zh-CN" dirty="0">
                <a:latin typeface="FrutigerLTStd-Light"/>
              </a:rPr>
              <a:t>(</a:t>
            </a:r>
            <a:r>
              <a:rPr lang="en-US" altLang="zh-CN" dirty="0" err="1">
                <a:latin typeface="FrutigerLTStd-Light"/>
              </a:rPr>
              <a:t>nonsex</a:t>
            </a:r>
            <a:r>
              <a:rPr lang="en-US" altLang="zh-CN" dirty="0">
                <a:latin typeface="FrutigerLTStd-Light"/>
              </a:rPr>
              <a:t> chromosomes</a:t>
            </a:r>
            <a:r>
              <a:rPr lang="en-US" altLang="zh-CN" dirty="0" smtClean="0">
                <a:latin typeface="FrutigerLTStd-Light"/>
              </a:rPr>
              <a:t>), they </a:t>
            </a:r>
            <a:r>
              <a:rPr lang="en-US" altLang="zh-CN" dirty="0">
                <a:latin typeface="FrutigerLTStd-Light"/>
              </a:rPr>
              <a:t>have been sequenced.</a:t>
            </a:r>
            <a:endParaRPr lang="zh-CN" altLang="en-US" dirty="0"/>
          </a:p>
        </p:txBody>
      </p:sp>
      <p:sp>
        <p:nvSpPr>
          <p:cNvPr id="4" name="Rectangle 3"/>
          <p:cNvSpPr/>
          <p:nvPr/>
        </p:nvSpPr>
        <p:spPr>
          <a:xfrm>
            <a:off x="2482605" y="642883"/>
            <a:ext cx="7994084" cy="461665"/>
          </a:xfrm>
          <a:prstGeom prst="rect">
            <a:avLst/>
          </a:prstGeom>
        </p:spPr>
        <p:txBody>
          <a:bodyPr wrap="square">
            <a:spAutoFit/>
          </a:bodyPr>
          <a:lstStyle/>
          <a:p>
            <a:r>
              <a:rPr lang="en-US" altLang="zh-CN" sz="2400" b="1" dirty="0">
                <a:solidFill>
                  <a:srgbClr val="1271FF"/>
                </a:solidFill>
                <a:latin typeface="FrutigerLTStd-Bold"/>
              </a:rPr>
              <a:t>Figure 1.9 </a:t>
            </a:r>
            <a:r>
              <a:rPr lang="en-US" altLang="zh-CN" sz="2400" b="1" dirty="0">
                <a:solidFill>
                  <a:srgbClr val="000000"/>
                </a:solidFill>
                <a:latin typeface="FrutigerLTStd-Bold"/>
              </a:rPr>
              <a:t>Physical maps of </a:t>
            </a:r>
            <a:r>
              <a:rPr lang="en-US" altLang="zh-CN" sz="2400" b="1" dirty="0" smtClean="0">
                <a:solidFill>
                  <a:srgbClr val="000000"/>
                </a:solidFill>
                <a:latin typeface="FrutigerLTStd-Bold"/>
              </a:rPr>
              <a:t>human sex </a:t>
            </a:r>
            <a:r>
              <a:rPr lang="en-US" altLang="zh-CN" sz="2400" b="1" dirty="0">
                <a:solidFill>
                  <a:srgbClr val="000000"/>
                </a:solidFill>
                <a:latin typeface="FrutigerLTStd-Bold"/>
              </a:rPr>
              <a:t>chromosomes</a:t>
            </a:r>
            <a:endParaRPr lang="zh-CN" altLang="en-US" sz="2400" dirty="0"/>
          </a:p>
        </p:txBody>
      </p:sp>
    </p:spTree>
    <p:extLst>
      <p:ext uri="{BB962C8B-B14F-4D97-AF65-F5344CB8AC3E}">
        <p14:creationId xmlns:p14="http://schemas.microsoft.com/office/powerpoint/2010/main" val="4212104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2363" y="617734"/>
            <a:ext cx="4989195" cy="6186309"/>
          </a:xfrm>
          <a:prstGeom prst="rect">
            <a:avLst/>
          </a:prstGeom>
        </p:spPr>
        <p:txBody>
          <a:bodyPr wrap="square">
            <a:spAutoFit/>
          </a:bodyPr>
          <a:lstStyle/>
          <a:p>
            <a:pPr algn="just">
              <a:lnSpc>
                <a:spcPct val="150000"/>
              </a:lnSpc>
              <a:spcAft>
                <a:spcPts val="0"/>
              </a:spcAft>
            </a:pP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Lecture 1: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Introduction and overview of Cancer Biology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(Oct </a:t>
            </a:r>
            <a:r>
              <a:rPr lang="en-US" altLang="zh-CN" sz="1100" b="1" kern="1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8</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100" b="1" kern="1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2: The nature of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cancer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(Oct 13)</a:t>
            </a:r>
            <a:endParaRPr lang="zh-CN"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3: Tumor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viruses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(Oct 18)</a:t>
            </a:r>
            <a:endParaRPr lang="zh-CN"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4: Cellular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oncogenes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(Oct 20)</a:t>
            </a:r>
            <a:endPar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5: Growth factor, receptor and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cancer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(Oct 27)</a:t>
            </a:r>
            <a:endPar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6: Cytoplasmic signaling and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cancer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(Nov 1)</a:t>
            </a:r>
          </a:p>
          <a:p>
            <a:pPr algn="just">
              <a:lnSpc>
                <a:spcPct val="150000"/>
              </a:lnSpc>
            </a:pPr>
            <a:r>
              <a:rPr lang="zh-CN" altLang="en-US" sz="1100" b="1" kern="100" dirty="0">
                <a:latin typeface="Arial Unicode MS" panose="020B0604020202020204" pitchFamily="34" charset="-122"/>
                <a:ea typeface="Arial Unicode MS" panose="020B0604020202020204" pitchFamily="34" charset="-122"/>
                <a:cs typeface="Arial Unicode MS" panose="020B0604020202020204" pitchFamily="34" charset="-122"/>
              </a:rPr>
              <a:t>讨论课</a:t>
            </a:r>
            <a:r>
              <a:rPr lang="en-US" altLang="zh-CN" sz="1100" b="1" kern="100" dirty="0">
                <a:latin typeface="Arial Unicode MS" panose="020B0604020202020204" pitchFamily="34" charset="-122"/>
                <a:ea typeface="Arial Unicode MS" panose="020B0604020202020204" pitchFamily="34" charset="-122"/>
                <a:cs typeface="Arial Unicode MS" panose="020B0604020202020204" pitchFamily="34" charset="-122"/>
              </a:rPr>
              <a:t>1</a:t>
            </a:r>
            <a:r>
              <a:rPr lang="zh-CN" altLang="en-US" sz="1100" b="1" kern="1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1-6</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节</a:t>
            </a:r>
            <a:r>
              <a:rPr lang="zh-CN" altLang="en-US" sz="1100" b="1" kern="100" dirty="0">
                <a:latin typeface="Arial Unicode MS" panose="020B0604020202020204" pitchFamily="34" charset="-122"/>
                <a:ea typeface="Arial Unicode MS" panose="020B0604020202020204" pitchFamily="34" charset="-122"/>
                <a:cs typeface="Arial Unicode MS" panose="020B0604020202020204" pitchFamily="34" charset="-122"/>
              </a:rPr>
              <a:t>内容）</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(Nov 3)</a:t>
            </a:r>
            <a:endParaRPr lang="zh-CN"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7: Tumor suppressor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genes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(Nov 10)</a:t>
            </a:r>
            <a:endParaRPr lang="zh-CN"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8: </a:t>
            </a:r>
            <a:r>
              <a:rPr lang="en-US" altLang="zh-CN" sz="1100" kern="100" dirty="0" err="1">
                <a:latin typeface="Arial Unicode MS" panose="020B0604020202020204" pitchFamily="34" charset="-122"/>
                <a:ea typeface="Arial Unicode MS" panose="020B0604020202020204" pitchFamily="34" charset="-122"/>
                <a:cs typeface="Arial Unicode MS" panose="020B0604020202020204" pitchFamily="34" charset="-122"/>
              </a:rPr>
              <a:t>pRB</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 cell cycle control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(Nov 15)</a:t>
            </a:r>
            <a:endPar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9: P53 and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cancer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(Nov 17)</a:t>
            </a:r>
            <a:endPar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zh-CN" altLang="en-US" sz="1100" b="1" kern="100" dirty="0">
                <a:latin typeface="Arial Unicode MS" panose="020B0604020202020204" pitchFamily="34" charset="-122"/>
                <a:ea typeface="Arial Unicode MS" panose="020B0604020202020204" pitchFamily="34" charset="-122"/>
                <a:cs typeface="Arial Unicode MS" panose="020B0604020202020204" pitchFamily="34" charset="-122"/>
              </a:rPr>
              <a:t>期中考</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试（</a:t>
            </a:r>
            <a:r>
              <a:rPr lang="en-US" altLang="zh-CN"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30%</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1-9</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节内容）</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(Nov 24)</a:t>
            </a:r>
            <a:endParaRPr lang="zh-CN"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10: Cell immortalization and </a:t>
            </a:r>
            <a:r>
              <a:rPr lang="en-US" altLang="zh-CN" sz="1100" kern="100" dirty="0" err="1" smtClean="0">
                <a:latin typeface="Arial Unicode MS" panose="020B0604020202020204" pitchFamily="34" charset="-122"/>
                <a:ea typeface="Arial Unicode MS" panose="020B0604020202020204" pitchFamily="34" charset="-122"/>
                <a:cs typeface="Arial Unicode MS" panose="020B0604020202020204" pitchFamily="34" charset="-122"/>
              </a:rPr>
              <a:t>tumorigenesis</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(Nov 29)</a:t>
            </a:r>
            <a:endParaRPr lang="zh-CN"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11: Multi-step </a:t>
            </a:r>
            <a:r>
              <a:rPr lang="en-US" altLang="zh-CN" sz="1100" kern="100" dirty="0" err="1" smtClean="0">
                <a:latin typeface="Arial Unicode MS" panose="020B0604020202020204" pitchFamily="34" charset="-122"/>
                <a:ea typeface="Arial Unicode MS" panose="020B0604020202020204" pitchFamily="34" charset="-122"/>
                <a:cs typeface="Arial Unicode MS" panose="020B0604020202020204" pitchFamily="34" charset="-122"/>
              </a:rPr>
              <a:t>tumorigenesis</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(Dec 1)</a:t>
            </a:r>
            <a:endPar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12: Genome integrity maintenance and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cancer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(Dec 8)</a:t>
            </a:r>
          </a:p>
          <a:p>
            <a:pPr algn="just">
              <a:lnSpc>
                <a:spcPct val="150000"/>
              </a:lnSpc>
            </a:pPr>
            <a:r>
              <a:rPr lang="zh-CN" altLang="en-US" sz="1100" b="1" kern="100" dirty="0">
                <a:latin typeface="Arial Unicode MS" panose="020B0604020202020204" pitchFamily="34" charset="-122"/>
                <a:ea typeface="Arial Unicode MS" panose="020B0604020202020204" pitchFamily="34" charset="-122"/>
                <a:cs typeface="Arial Unicode MS" panose="020B0604020202020204" pitchFamily="34" charset="-122"/>
              </a:rPr>
              <a:t>讨论课</a:t>
            </a:r>
            <a:r>
              <a:rPr lang="en-US" altLang="zh-CN" sz="1100" b="1" kern="100" dirty="0">
                <a:latin typeface="Arial Unicode MS" panose="020B0604020202020204" pitchFamily="34" charset="-122"/>
                <a:ea typeface="Arial Unicode MS" panose="020B0604020202020204" pitchFamily="34" charset="-122"/>
                <a:cs typeface="Arial Unicode MS" panose="020B0604020202020204" pitchFamily="34" charset="-122"/>
              </a:rPr>
              <a:t>2 </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7-12</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节</a:t>
            </a:r>
            <a:r>
              <a:rPr lang="zh-CN" altLang="en-US" sz="1100" b="1" kern="100" dirty="0">
                <a:latin typeface="Arial Unicode MS" panose="020B0604020202020204" pitchFamily="34" charset="-122"/>
                <a:ea typeface="Arial Unicode MS" panose="020B0604020202020204" pitchFamily="34" charset="-122"/>
                <a:cs typeface="Arial Unicode MS" panose="020B0604020202020204" pitchFamily="34" charset="-122"/>
              </a:rPr>
              <a:t>内容）</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(Dec 13)</a:t>
            </a:r>
            <a:endParaRPr lang="en-US" altLang="zh-CN" sz="1100" kern="100" dirty="0" smtClean="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13: Tumor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angiogenesis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(Dec 15)</a:t>
            </a:r>
            <a:endParaRPr lang="zh-CN"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14: Tumor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metastasis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(Dec 22) </a:t>
            </a:r>
            <a:endParaRPr lang="en-US" altLang="zh-CN" sz="1100" kern="100" dirty="0" smtClean="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15: Tumor immunology and immunotherapy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(Dec 27)</a:t>
            </a:r>
            <a:endPar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16: </a:t>
            </a:r>
            <a:r>
              <a:rPr lang="en-US"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rPr>
              <a:t>The rational treatment of </a:t>
            </a: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cancer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(Dec 29)</a:t>
            </a:r>
            <a:endParaRPr lang="zh-CN" altLang="zh-CN" sz="1100" kern="1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17: Cancer genome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(Jan 5) </a:t>
            </a:r>
            <a:endParaRPr lang="en-US" altLang="zh-CN" sz="1100" kern="100" dirty="0" smtClean="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en-US" altLang="zh-CN" sz="1100" kern="100" dirty="0" smtClean="0">
                <a:latin typeface="Arial Unicode MS" panose="020B0604020202020204" pitchFamily="34" charset="-122"/>
                <a:ea typeface="Arial Unicode MS" panose="020B0604020202020204" pitchFamily="34" charset="-122"/>
                <a:cs typeface="Arial Unicode MS" panose="020B0604020202020204" pitchFamily="34" charset="-122"/>
              </a:rPr>
              <a:t>Lecture 18: Cancer precision therapy status and challenges </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(Jan 10)</a:t>
            </a:r>
            <a:endParaRPr lang="en-US" altLang="zh-CN" sz="1100" kern="100" dirty="0" smtClean="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zh-CN" altLang="en-US" sz="1100" b="1" kern="100" dirty="0">
                <a:latin typeface="Arial Unicode MS" panose="020B0604020202020204" pitchFamily="34" charset="-122"/>
                <a:ea typeface="Arial Unicode MS" panose="020B0604020202020204" pitchFamily="34" charset="-122"/>
                <a:cs typeface="Arial Unicode MS" panose="020B0604020202020204" pitchFamily="34" charset="-122"/>
              </a:rPr>
              <a:t>讨论</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课</a:t>
            </a:r>
            <a:r>
              <a:rPr lang="en-US" altLang="zh-CN"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3 </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13-18</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节内容）</a:t>
            </a:r>
            <a:r>
              <a:rPr lang="en-US" altLang="zh-CN" sz="1100" b="1" kern="100" dirty="0" smtClean="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(Jan 12)</a:t>
            </a:r>
            <a:endParaRPr lang="en-US" altLang="zh-CN" sz="1100" kern="100" dirty="0" smtClean="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endParaRPr lang="en-US" altLang="zh-CN"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algn="just">
              <a:lnSpc>
                <a:spcPct val="150000"/>
              </a:lnSpc>
            </a:pP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期木考试（</a:t>
            </a:r>
            <a:r>
              <a:rPr lang="en-US" altLang="zh-CN"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40%</a:t>
            </a:r>
            <a:r>
              <a:rPr lang="zh-CN" altLang="en-US" sz="1100" b="1" kern="1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100" b="1" kern="1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TextBox 2"/>
          <p:cNvSpPr txBox="1"/>
          <p:nvPr/>
        </p:nvSpPr>
        <p:spPr>
          <a:xfrm>
            <a:off x="2361681" y="871938"/>
            <a:ext cx="1906356" cy="338554"/>
          </a:xfrm>
          <a:prstGeom prst="rect">
            <a:avLst/>
          </a:prstGeom>
          <a:noFill/>
        </p:spPr>
        <p:txBody>
          <a:bodyPr wrap="none" rtlCol="0">
            <a:spAutoFit/>
          </a:bodyPr>
          <a:lstStyle/>
          <a:p>
            <a:r>
              <a:rPr lang="en-US" altLang="zh-CN" sz="1600" b="1" dirty="0" smtClean="0">
                <a:solidFill>
                  <a:srgbClr val="FF0000"/>
                </a:solidFill>
              </a:rPr>
              <a:t>Cancer classification</a:t>
            </a:r>
            <a:endParaRPr lang="zh-CN" altLang="en-US" sz="1600" b="1" dirty="0">
              <a:solidFill>
                <a:srgbClr val="FF0000"/>
              </a:solidFill>
            </a:endParaRPr>
          </a:p>
        </p:txBody>
      </p:sp>
      <p:sp>
        <p:nvSpPr>
          <p:cNvPr id="4" name="TextBox 3"/>
          <p:cNvSpPr txBox="1"/>
          <p:nvPr/>
        </p:nvSpPr>
        <p:spPr>
          <a:xfrm>
            <a:off x="2937971" y="-6786"/>
            <a:ext cx="6386685" cy="523220"/>
          </a:xfrm>
          <a:prstGeom prst="rect">
            <a:avLst/>
          </a:prstGeom>
          <a:noFill/>
        </p:spPr>
        <p:txBody>
          <a:bodyPr wrap="none" rtlCol="0">
            <a:spAutoFit/>
          </a:bodyPr>
          <a:lstStyle/>
          <a:p>
            <a:r>
              <a:rPr lang="en-US" altLang="zh-CN" sz="2800" b="1" dirty="0" smtClean="0"/>
              <a:t>Overview </a:t>
            </a:r>
            <a:r>
              <a:rPr lang="en-US" altLang="zh-CN" sz="2800" b="1" smtClean="0"/>
              <a:t>of 2022 </a:t>
            </a:r>
            <a:r>
              <a:rPr lang="en-US" altLang="zh-CN" sz="2800" b="1" dirty="0" smtClean="0"/>
              <a:t>Cancer Biology courses </a:t>
            </a:r>
            <a:endParaRPr lang="zh-CN" altLang="en-US" sz="2800" b="1" dirty="0"/>
          </a:p>
        </p:txBody>
      </p:sp>
      <p:sp>
        <p:nvSpPr>
          <p:cNvPr id="5" name="TextBox 4"/>
          <p:cNvSpPr txBox="1"/>
          <p:nvPr/>
        </p:nvSpPr>
        <p:spPr>
          <a:xfrm>
            <a:off x="1876811" y="1127248"/>
            <a:ext cx="2398221" cy="338554"/>
          </a:xfrm>
          <a:prstGeom prst="rect">
            <a:avLst/>
          </a:prstGeom>
          <a:noFill/>
        </p:spPr>
        <p:txBody>
          <a:bodyPr wrap="none" rtlCol="0">
            <a:spAutoFit/>
          </a:bodyPr>
          <a:lstStyle/>
          <a:p>
            <a:r>
              <a:rPr lang="en-US" altLang="zh-CN" sz="1600" b="1" dirty="0" smtClean="0">
                <a:solidFill>
                  <a:srgbClr val="FF0000"/>
                </a:solidFill>
              </a:rPr>
              <a:t>History of cancer research</a:t>
            </a:r>
            <a:endParaRPr lang="zh-CN" altLang="en-US" sz="1600" b="1" dirty="0">
              <a:solidFill>
                <a:srgbClr val="FF0000"/>
              </a:solidFill>
            </a:endParaRPr>
          </a:p>
        </p:txBody>
      </p:sp>
      <p:sp>
        <p:nvSpPr>
          <p:cNvPr id="6" name="TextBox 5"/>
          <p:cNvSpPr txBox="1"/>
          <p:nvPr/>
        </p:nvSpPr>
        <p:spPr>
          <a:xfrm>
            <a:off x="1191954" y="1697234"/>
            <a:ext cx="2812373" cy="338554"/>
          </a:xfrm>
          <a:prstGeom prst="rect">
            <a:avLst/>
          </a:prstGeom>
          <a:noFill/>
        </p:spPr>
        <p:txBody>
          <a:bodyPr wrap="none" rtlCol="0">
            <a:spAutoFit/>
          </a:bodyPr>
          <a:lstStyle/>
          <a:p>
            <a:r>
              <a:rPr lang="en-US" altLang="zh-CN" sz="1600" b="1" dirty="0" smtClean="0">
                <a:solidFill>
                  <a:srgbClr val="FF0000"/>
                </a:solidFill>
              </a:rPr>
              <a:t>Oncogene and cancer signaling</a:t>
            </a:r>
            <a:endParaRPr lang="zh-CN" altLang="en-US" sz="1600" b="1" dirty="0">
              <a:solidFill>
                <a:srgbClr val="FF0000"/>
              </a:solidFill>
            </a:endParaRPr>
          </a:p>
        </p:txBody>
      </p:sp>
      <p:sp>
        <p:nvSpPr>
          <p:cNvPr id="7" name="TextBox 6"/>
          <p:cNvSpPr txBox="1"/>
          <p:nvPr/>
        </p:nvSpPr>
        <p:spPr>
          <a:xfrm>
            <a:off x="2183918" y="2641048"/>
            <a:ext cx="1797993" cy="338554"/>
          </a:xfrm>
          <a:prstGeom prst="rect">
            <a:avLst/>
          </a:prstGeom>
          <a:noFill/>
        </p:spPr>
        <p:txBody>
          <a:bodyPr wrap="none" rtlCol="0">
            <a:spAutoFit/>
          </a:bodyPr>
          <a:lstStyle/>
          <a:p>
            <a:r>
              <a:rPr lang="en-US" altLang="zh-CN" sz="1600" b="1" dirty="0" smtClean="0">
                <a:solidFill>
                  <a:srgbClr val="FF0000"/>
                </a:solidFill>
              </a:rPr>
              <a:t>Tumor suppressors</a:t>
            </a:r>
            <a:endParaRPr lang="zh-CN" altLang="en-US" sz="1600" b="1" dirty="0">
              <a:solidFill>
                <a:srgbClr val="FF0000"/>
              </a:solidFill>
            </a:endParaRPr>
          </a:p>
        </p:txBody>
      </p:sp>
      <p:sp>
        <p:nvSpPr>
          <p:cNvPr id="8" name="TextBox 7"/>
          <p:cNvSpPr txBox="1"/>
          <p:nvPr/>
        </p:nvSpPr>
        <p:spPr>
          <a:xfrm>
            <a:off x="1224220" y="3954468"/>
            <a:ext cx="2837765" cy="338554"/>
          </a:xfrm>
          <a:prstGeom prst="rect">
            <a:avLst/>
          </a:prstGeom>
          <a:noFill/>
        </p:spPr>
        <p:txBody>
          <a:bodyPr wrap="none" rtlCol="0">
            <a:spAutoFit/>
          </a:bodyPr>
          <a:lstStyle/>
          <a:p>
            <a:r>
              <a:rPr lang="en-US" altLang="zh-CN" sz="1600" b="1" dirty="0" smtClean="0">
                <a:solidFill>
                  <a:srgbClr val="FF0000"/>
                </a:solidFill>
              </a:rPr>
              <a:t>Key steps in cancer progression</a:t>
            </a:r>
            <a:endParaRPr lang="zh-CN" altLang="en-US" sz="1600" b="1" dirty="0">
              <a:solidFill>
                <a:srgbClr val="FF0000"/>
              </a:solidFill>
            </a:endParaRPr>
          </a:p>
        </p:txBody>
      </p:sp>
      <p:sp>
        <p:nvSpPr>
          <p:cNvPr id="11" name="Left Brace 10"/>
          <p:cNvSpPr/>
          <p:nvPr/>
        </p:nvSpPr>
        <p:spPr>
          <a:xfrm>
            <a:off x="4071783" y="1578801"/>
            <a:ext cx="58780" cy="73739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Left Brace 11"/>
          <p:cNvSpPr/>
          <p:nvPr/>
        </p:nvSpPr>
        <p:spPr>
          <a:xfrm>
            <a:off x="4061985" y="2511021"/>
            <a:ext cx="45719" cy="59912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Left Brace 12"/>
          <p:cNvSpPr/>
          <p:nvPr/>
        </p:nvSpPr>
        <p:spPr>
          <a:xfrm>
            <a:off x="4079825" y="3491926"/>
            <a:ext cx="45719" cy="1286969"/>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 name="Left Brace 13"/>
          <p:cNvSpPr/>
          <p:nvPr/>
        </p:nvSpPr>
        <p:spPr>
          <a:xfrm>
            <a:off x="4050370" y="5525019"/>
            <a:ext cx="57334" cy="35457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TextBox 14"/>
          <p:cNvSpPr txBox="1"/>
          <p:nvPr/>
        </p:nvSpPr>
        <p:spPr>
          <a:xfrm>
            <a:off x="1791055" y="4998421"/>
            <a:ext cx="2190856" cy="338554"/>
          </a:xfrm>
          <a:prstGeom prst="rect">
            <a:avLst/>
          </a:prstGeom>
          <a:noFill/>
        </p:spPr>
        <p:txBody>
          <a:bodyPr wrap="none" rtlCol="0">
            <a:spAutoFit/>
          </a:bodyPr>
          <a:lstStyle/>
          <a:p>
            <a:r>
              <a:rPr lang="en-US" altLang="zh-CN" sz="1600" b="1" dirty="0" smtClean="0">
                <a:solidFill>
                  <a:srgbClr val="FF0000"/>
                </a:solidFill>
              </a:rPr>
              <a:t>Cancer immunotherapy</a:t>
            </a:r>
            <a:endParaRPr lang="zh-CN" altLang="en-US" sz="1600" b="1" dirty="0">
              <a:solidFill>
                <a:srgbClr val="FF0000"/>
              </a:solidFill>
            </a:endParaRPr>
          </a:p>
        </p:txBody>
      </p:sp>
      <p:sp>
        <p:nvSpPr>
          <p:cNvPr id="16" name="TextBox 15"/>
          <p:cNvSpPr txBox="1"/>
          <p:nvPr/>
        </p:nvSpPr>
        <p:spPr>
          <a:xfrm>
            <a:off x="1708377" y="5506392"/>
            <a:ext cx="2295950" cy="338554"/>
          </a:xfrm>
          <a:prstGeom prst="rect">
            <a:avLst/>
          </a:prstGeom>
          <a:noFill/>
        </p:spPr>
        <p:txBody>
          <a:bodyPr wrap="none" rtlCol="0">
            <a:spAutoFit/>
          </a:bodyPr>
          <a:lstStyle/>
          <a:p>
            <a:r>
              <a:rPr lang="en-US" altLang="zh-CN" sz="1600" b="1" dirty="0" smtClean="0">
                <a:solidFill>
                  <a:srgbClr val="FF0000"/>
                </a:solidFill>
              </a:rPr>
              <a:t>Cancer precision therapy</a:t>
            </a:r>
            <a:endParaRPr lang="zh-CN" altLang="en-US" sz="1600" b="1" dirty="0">
              <a:solidFill>
                <a:srgbClr val="FF0000"/>
              </a:solidFill>
            </a:endParaRPr>
          </a:p>
        </p:txBody>
      </p:sp>
      <p:sp>
        <p:nvSpPr>
          <p:cNvPr id="17" name="Left Brace 16"/>
          <p:cNvSpPr/>
          <p:nvPr/>
        </p:nvSpPr>
        <p:spPr>
          <a:xfrm>
            <a:off x="4069507" y="5033514"/>
            <a:ext cx="45719" cy="3034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0965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11" grpId="0" animBg="1"/>
      <p:bldP spid="12" grpId="0" animBg="1"/>
      <p:bldP spid="13" grpId="0" animBg="1"/>
      <p:bldP spid="14" grpId="0" animBg="1"/>
      <p:bldP spid="15" grpId="0"/>
      <p:bldP spid="16" grpId="0"/>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01_09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85" y="343408"/>
            <a:ext cx="4252913"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438393" y="1584869"/>
            <a:ext cx="6458535" cy="3785652"/>
          </a:xfrm>
          <a:prstGeom prst="rect">
            <a:avLst/>
          </a:prstGeom>
        </p:spPr>
        <p:txBody>
          <a:bodyPr wrap="square">
            <a:spAutoFit/>
          </a:bodyPr>
          <a:lstStyle/>
          <a:p>
            <a:pPr>
              <a:lnSpc>
                <a:spcPct val="150000"/>
              </a:lnSpc>
            </a:pPr>
            <a:r>
              <a:rPr lang="en-US" altLang="zh-CN" sz="1600" dirty="0">
                <a:latin typeface="FrutigerLTStd-Light"/>
              </a:rPr>
              <a:t>the </a:t>
            </a:r>
            <a:r>
              <a:rPr lang="en-US" altLang="zh-CN" sz="1600" i="1" dirty="0" err="1">
                <a:latin typeface="FrutigerLTStd-LightItalic"/>
              </a:rPr>
              <a:t>cytologic</a:t>
            </a:r>
            <a:r>
              <a:rPr lang="en-US" altLang="zh-CN" sz="1600" i="1" dirty="0">
                <a:latin typeface="FrutigerLTStd-LightItalic"/>
              </a:rPr>
              <a:t> </a:t>
            </a:r>
            <a:r>
              <a:rPr lang="en-US" altLang="zh-CN" sz="1600" dirty="0">
                <a:latin typeface="FrutigerLTStd-Light"/>
              </a:rPr>
              <a:t>maps </a:t>
            </a:r>
            <a:r>
              <a:rPr lang="en-US" altLang="zh-CN" sz="1600" dirty="0" smtClean="0">
                <a:latin typeface="FrutigerLTStd-Light"/>
              </a:rPr>
              <a:t>of these </a:t>
            </a:r>
            <a:r>
              <a:rPr lang="en-US" altLang="zh-CN" sz="1600" dirty="0">
                <a:latin typeface="FrutigerLTStd-Light"/>
              </a:rPr>
              <a:t>chromosomes (determined </a:t>
            </a:r>
            <a:r>
              <a:rPr lang="en-US" altLang="zh-CN" sz="1600" dirty="0" smtClean="0">
                <a:latin typeface="FrutigerLTStd-Light"/>
              </a:rPr>
              <a:t>by microscopically </a:t>
            </a:r>
            <a:r>
              <a:rPr lang="en-US" altLang="zh-CN" sz="1600" dirty="0">
                <a:latin typeface="FrutigerLTStd-Light"/>
              </a:rPr>
              <a:t>examining </a:t>
            </a:r>
            <a:r>
              <a:rPr lang="en-US" altLang="zh-CN" sz="1600" dirty="0" smtClean="0">
                <a:latin typeface="FrutigerLTStd-Light"/>
              </a:rPr>
              <a:t>stained chromosomes </a:t>
            </a:r>
            <a:r>
              <a:rPr lang="en-US" altLang="zh-CN" sz="1600" dirty="0">
                <a:latin typeface="FrutigerLTStd-Light"/>
              </a:rPr>
              <a:t>at the </a:t>
            </a:r>
            <a:r>
              <a:rPr lang="en-US" altLang="zh-CN" sz="1600" dirty="0" smtClean="0">
                <a:latin typeface="FrutigerLTStd-Light"/>
              </a:rPr>
              <a:t>metaphase(</a:t>
            </a:r>
            <a:r>
              <a:rPr lang="zh-CN" altLang="en-US" sz="1600" dirty="0" smtClean="0">
                <a:latin typeface="FrutigerLTStd-Light"/>
              </a:rPr>
              <a:t>中期</a:t>
            </a:r>
            <a:r>
              <a:rPr lang="en-US" altLang="zh-CN" sz="1600" dirty="0" smtClean="0">
                <a:latin typeface="FrutigerLTStd-Light"/>
              </a:rPr>
              <a:t>) of mitosis</a:t>
            </a:r>
            <a:r>
              <a:rPr lang="zh-CN" altLang="en-US" sz="1600" dirty="0" smtClean="0">
                <a:latin typeface="FrutigerLTStd-Light"/>
              </a:rPr>
              <a:t>（有丝分裂）</a:t>
            </a:r>
            <a:r>
              <a:rPr lang="en-US" altLang="zh-CN" sz="1600" dirty="0" smtClean="0">
                <a:latin typeface="FrutigerLTStd-Light"/>
              </a:rPr>
              <a:t>) matched </a:t>
            </a:r>
            <a:r>
              <a:rPr lang="en-US" altLang="zh-CN" sz="1600" dirty="0">
                <a:latin typeface="FrutigerLTStd-Light"/>
              </a:rPr>
              <a:t>with their </a:t>
            </a:r>
            <a:r>
              <a:rPr lang="en-US" altLang="zh-CN" sz="1600" dirty="0" smtClean="0">
                <a:latin typeface="FrutigerLTStd-Light"/>
              </a:rPr>
              <a:t>DNA sequence</a:t>
            </a:r>
            <a:r>
              <a:rPr lang="en-US" altLang="zh-CN" sz="1600" dirty="0">
                <a:latin typeface="FrutigerLTStd-Light"/>
              </a:rPr>
              <a:t>. </a:t>
            </a:r>
            <a:r>
              <a:rPr lang="en-US" altLang="zh-CN" sz="1600" u="sng" dirty="0">
                <a:latin typeface="FrutigerLTStd-Light"/>
              </a:rPr>
              <a:t>Note that the short arm </a:t>
            </a:r>
            <a:r>
              <a:rPr lang="en-US" altLang="zh-CN" sz="1600" u="sng" dirty="0" smtClean="0">
                <a:latin typeface="FrutigerLTStd-Light"/>
              </a:rPr>
              <a:t>of a </a:t>
            </a:r>
            <a:r>
              <a:rPr lang="en-US" altLang="zh-CN" sz="1600" u="sng" dirty="0">
                <a:latin typeface="FrutigerLTStd-Light"/>
              </a:rPr>
              <a:t>human chromosome is the “p” </a:t>
            </a:r>
            <a:r>
              <a:rPr lang="en-US" altLang="zh-CN" sz="1600" u="sng" dirty="0" smtClean="0">
                <a:latin typeface="FrutigerLTStd-Light"/>
              </a:rPr>
              <a:t>arm, while </a:t>
            </a:r>
            <a:r>
              <a:rPr lang="en-US" altLang="zh-CN" sz="1600" u="sng" dirty="0">
                <a:latin typeface="FrutigerLTStd-Light"/>
              </a:rPr>
              <a:t>the long arm is the “q” arm. </a:t>
            </a:r>
            <a:r>
              <a:rPr lang="en-US" altLang="zh-CN" sz="1600" dirty="0" smtClean="0">
                <a:latin typeface="FrutigerLTStd-Light"/>
              </a:rPr>
              <a:t>Identified genes are </a:t>
            </a:r>
            <a:r>
              <a:rPr lang="en-US" altLang="zh-CN" sz="1600" dirty="0">
                <a:latin typeface="FrutigerLTStd-Light"/>
              </a:rPr>
              <a:t>filled bars (</a:t>
            </a:r>
            <a:r>
              <a:rPr lang="en-US" altLang="zh-CN" sz="1600" i="1" dirty="0">
                <a:latin typeface="FrutigerLTStd-LightItalic"/>
              </a:rPr>
              <a:t>red</a:t>
            </a:r>
            <a:r>
              <a:rPr lang="en-US" altLang="zh-CN" sz="1600" dirty="0">
                <a:latin typeface="FrutigerLTStd-Light"/>
              </a:rPr>
              <a:t>), while </a:t>
            </a:r>
            <a:r>
              <a:rPr lang="en-US" altLang="zh-CN" sz="1600" dirty="0" smtClean="0">
                <a:latin typeface="FrutigerLTStd-Light"/>
              </a:rPr>
              <a:t>sequences that </a:t>
            </a:r>
            <a:r>
              <a:rPr lang="en-US" altLang="zh-CN" sz="1600" dirty="0">
                <a:latin typeface="FrutigerLTStd-Light"/>
              </a:rPr>
              <a:t>appear to encode </a:t>
            </a:r>
            <a:r>
              <a:rPr lang="en-US" altLang="zh-CN" sz="1600" dirty="0" smtClean="0">
                <a:latin typeface="FrutigerLTStd-Light"/>
              </a:rPr>
              <a:t>still-to-be identified genes </a:t>
            </a:r>
            <a:r>
              <a:rPr lang="en-US" altLang="zh-CN" sz="1600" dirty="0">
                <a:latin typeface="FrutigerLTStd-Light"/>
              </a:rPr>
              <a:t>are in open bars; </a:t>
            </a:r>
            <a:r>
              <a:rPr lang="en-US" altLang="zh-CN" sz="1600" dirty="0" smtClean="0">
                <a:latin typeface="FrutigerLTStd-Light"/>
              </a:rPr>
              <a:t>in most </a:t>
            </a:r>
            <a:r>
              <a:rPr lang="en-US" altLang="zh-CN" sz="1600" dirty="0">
                <a:latin typeface="FrutigerLTStd-Light"/>
              </a:rPr>
              <a:t>chromosomal regions the </a:t>
            </a:r>
            <a:r>
              <a:rPr lang="en-US" altLang="zh-CN" sz="1600" dirty="0" smtClean="0">
                <a:latin typeface="FrutigerLTStd-Light"/>
              </a:rPr>
              <a:t>latter represent </a:t>
            </a:r>
            <a:r>
              <a:rPr lang="en-US" altLang="zh-CN" sz="1600" dirty="0">
                <a:latin typeface="FrutigerLTStd-Light"/>
              </a:rPr>
              <a:t>a small minority. The </a:t>
            </a:r>
            <a:r>
              <a:rPr lang="en-US" altLang="zh-CN" sz="1600" dirty="0" smtClean="0">
                <a:latin typeface="FrutigerLTStd-Light"/>
              </a:rPr>
              <a:t>human Y </a:t>
            </a:r>
            <a:r>
              <a:rPr lang="en-US" altLang="zh-CN" sz="1600" dirty="0">
                <a:latin typeface="FrutigerLTStd-Light"/>
              </a:rPr>
              <a:t>chromosome is ~57 </a:t>
            </a:r>
            <a:r>
              <a:rPr lang="en-US" altLang="zh-CN" sz="1600" dirty="0" err="1" smtClean="0">
                <a:latin typeface="FrutigerLTStd-Light"/>
              </a:rPr>
              <a:t>megabases</a:t>
            </a:r>
            <a:r>
              <a:rPr lang="en-US" altLang="zh-CN" sz="1600" dirty="0" smtClean="0">
                <a:latin typeface="FrutigerLTStd-Light"/>
              </a:rPr>
              <a:t> (Mb</a:t>
            </a:r>
            <a:r>
              <a:rPr lang="en-US" altLang="zh-CN" sz="1600" dirty="0">
                <a:latin typeface="FrutigerLTStd-Light"/>
              </a:rPr>
              <a:t>) long, compared with the </a:t>
            </a:r>
            <a:r>
              <a:rPr lang="en-US" altLang="zh-CN" sz="1600" dirty="0" smtClean="0">
                <a:latin typeface="FrutigerLTStd-Light"/>
              </a:rPr>
              <a:t>X chromosome’s </a:t>
            </a:r>
            <a:r>
              <a:rPr lang="en-US" altLang="zh-CN" sz="1600" dirty="0">
                <a:latin typeface="FrutigerLTStd-Light"/>
              </a:rPr>
              <a:t>~155 Mb.</a:t>
            </a:r>
            <a:endParaRPr lang="zh-CN" altLang="en-US" sz="1600" dirty="0"/>
          </a:p>
        </p:txBody>
      </p:sp>
      <p:sp>
        <p:nvSpPr>
          <p:cNvPr id="4" name="Rectangle 3"/>
          <p:cNvSpPr/>
          <p:nvPr/>
        </p:nvSpPr>
        <p:spPr>
          <a:xfrm>
            <a:off x="5275635" y="462844"/>
            <a:ext cx="6096000" cy="830997"/>
          </a:xfrm>
          <a:prstGeom prst="rect">
            <a:avLst/>
          </a:prstGeom>
        </p:spPr>
        <p:txBody>
          <a:bodyPr>
            <a:spAutoFit/>
          </a:bodyPr>
          <a:lstStyle/>
          <a:p>
            <a:r>
              <a:rPr lang="en-US" altLang="zh-CN" sz="2400" b="1" dirty="0">
                <a:solidFill>
                  <a:srgbClr val="1271FF"/>
                </a:solidFill>
                <a:latin typeface="FrutigerLTStd-Bold"/>
              </a:rPr>
              <a:t>Figure 1.9 </a:t>
            </a:r>
            <a:r>
              <a:rPr lang="en-US" altLang="zh-CN" sz="2400" b="1" dirty="0">
                <a:solidFill>
                  <a:srgbClr val="000000"/>
                </a:solidFill>
                <a:latin typeface="FrutigerLTStd-Bold"/>
              </a:rPr>
              <a:t>Physical maps of </a:t>
            </a:r>
            <a:r>
              <a:rPr lang="en-US" altLang="zh-CN" sz="2400" b="1" dirty="0" smtClean="0">
                <a:solidFill>
                  <a:srgbClr val="000000"/>
                </a:solidFill>
                <a:latin typeface="FrutigerLTStd-Bold"/>
              </a:rPr>
              <a:t>human sex </a:t>
            </a:r>
            <a:r>
              <a:rPr lang="en-US" altLang="zh-CN" sz="2400" b="1" dirty="0">
                <a:solidFill>
                  <a:srgbClr val="000000"/>
                </a:solidFill>
                <a:latin typeface="FrutigerLTStd-Bold"/>
              </a:rPr>
              <a:t>chromosomes</a:t>
            </a:r>
            <a:endParaRPr lang="zh-CN" altLang="en-US" sz="2400" dirty="0"/>
          </a:p>
        </p:txBody>
      </p:sp>
    </p:spTree>
    <p:extLst>
      <p:ext uri="{BB962C8B-B14F-4D97-AF65-F5344CB8AC3E}">
        <p14:creationId xmlns:p14="http://schemas.microsoft.com/office/powerpoint/2010/main" val="34544233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14865" y="3514682"/>
            <a:ext cx="6249147" cy="923330"/>
          </a:xfrm>
          <a:prstGeom prst="rect">
            <a:avLst/>
          </a:prstGeom>
          <a:noFill/>
        </p:spPr>
        <p:txBody>
          <a:bodyPr wrap="none" rtlCol="0">
            <a:spAutoFit/>
          </a:bodyPr>
          <a:lstStyle/>
          <a:p>
            <a:r>
              <a:rPr lang="en-US" altLang="zh-CN" dirty="0" err="1" smtClean="0"/>
              <a:t>Euploid</a:t>
            </a:r>
            <a:r>
              <a:rPr lang="zh-CN" altLang="en-US" dirty="0"/>
              <a:t>（整倍体</a:t>
            </a:r>
            <a:r>
              <a:rPr lang="zh-CN" altLang="en-US" dirty="0" smtClean="0"/>
              <a:t>）</a:t>
            </a:r>
            <a:r>
              <a:rPr lang="en-US" altLang="zh-CN" dirty="0" smtClean="0"/>
              <a:t>: normal configuration of chromosomes</a:t>
            </a:r>
          </a:p>
          <a:p>
            <a:endParaRPr lang="en-US" altLang="zh-CN" dirty="0" smtClean="0"/>
          </a:p>
          <a:p>
            <a:r>
              <a:rPr lang="en-US" altLang="zh-CN" dirty="0" smtClean="0"/>
              <a:t>Aneuploidy</a:t>
            </a:r>
            <a:r>
              <a:rPr lang="zh-CN" altLang="en-US" dirty="0"/>
              <a:t>（非整倍性）</a:t>
            </a:r>
            <a:r>
              <a:rPr lang="en-US" altLang="zh-CN" dirty="0" smtClean="0"/>
              <a:t>: deviation from the </a:t>
            </a:r>
            <a:r>
              <a:rPr lang="en-US" altLang="zh-CN" dirty="0" err="1" smtClean="0"/>
              <a:t>euploid</a:t>
            </a:r>
            <a:r>
              <a:rPr lang="en-US" altLang="zh-CN" dirty="0" smtClean="0"/>
              <a:t> karyotype</a:t>
            </a:r>
            <a:endParaRPr lang="zh-CN" altLang="en-US" dirty="0"/>
          </a:p>
        </p:txBody>
      </p:sp>
      <p:sp>
        <p:nvSpPr>
          <p:cNvPr id="4" name="Rectangle 3"/>
          <p:cNvSpPr/>
          <p:nvPr/>
        </p:nvSpPr>
        <p:spPr>
          <a:xfrm>
            <a:off x="2736713" y="1170031"/>
            <a:ext cx="7234137" cy="1200329"/>
          </a:xfrm>
          <a:prstGeom prst="rect">
            <a:avLst/>
          </a:prstGeom>
        </p:spPr>
        <p:txBody>
          <a:bodyPr wrap="square">
            <a:spAutoFit/>
          </a:bodyPr>
          <a:lstStyle/>
          <a:p>
            <a:pPr>
              <a:lnSpc>
                <a:spcPct val="150000"/>
              </a:lnSpc>
            </a:pPr>
            <a:r>
              <a:rPr lang="en-US" altLang="zh-CN" sz="2400" dirty="0">
                <a:solidFill>
                  <a:srgbClr val="1271FF"/>
                </a:solidFill>
                <a:latin typeface="ACaslonPro-Regular"/>
              </a:rPr>
              <a:t>1.4 Chromosomes are altered in most types of cancer cells</a:t>
            </a:r>
            <a:endParaRPr lang="zh-CN" altLang="en-US" sz="2400" dirty="0"/>
          </a:p>
        </p:txBody>
      </p:sp>
    </p:spTree>
    <p:extLst>
      <p:ext uri="{BB962C8B-B14F-4D97-AF65-F5344CB8AC3E}">
        <p14:creationId xmlns:p14="http://schemas.microsoft.com/office/powerpoint/2010/main" val="37467978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figure_01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79" y="1624519"/>
            <a:ext cx="7418876" cy="47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490281" y="252919"/>
            <a:ext cx="7662154" cy="461665"/>
          </a:xfrm>
          <a:prstGeom prst="rect">
            <a:avLst/>
          </a:prstGeom>
        </p:spPr>
        <p:txBody>
          <a:bodyPr wrap="square">
            <a:spAutoFit/>
          </a:bodyPr>
          <a:lstStyle/>
          <a:p>
            <a:r>
              <a:rPr lang="en-US" altLang="zh-CN" sz="2400" b="1" dirty="0">
                <a:solidFill>
                  <a:srgbClr val="1271FF"/>
                </a:solidFill>
                <a:latin typeface="FrutigerLTStd-Bold"/>
              </a:rPr>
              <a:t>Figure 1.10 </a:t>
            </a:r>
            <a:r>
              <a:rPr lang="en-US" altLang="zh-CN" sz="2400" b="1" dirty="0">
                <a:solidFill>
                  <a:srgbClr val="000000"/>
                </a:solidFill>
                <a:latin typeface="FrutigerLTStd-Bold"/>
              </a:rPr>
              <a:t>Germ-line versus </a:t>
            </a:r>
            <a:r>
              <a:rPr lang="en-US" altLang="zh-CN" sz="2400" b="1" dirty="0" smtClean="0">
                <a:solidFill>
                  <a:srgbClr val="000000"/>
                </a:solidFill>
                <a:latin typeface="FrutigerLTStd-Bold"/>
              </a:rPr>
              <a:t>somatic mutations</a:t>
            </a:r>
            <a:endParaRPr lang="zh-CN" altLang="en-US" sz="2400" dirty="0"/>
          </a:p>
        </p:txBody>
      </p:sp>
      <p:sp>
        <p:nvSpPr>
          <p:cNvPr id="2" name="Rectangle 1"/>
          <p:cNvSpPr/>
          <p:nvPr/>
        </p:nvSpPr>
        <p:spPr>
          <a:xfrm>
            <a:off x="7884304" y="1217834"/>
            <a:ext cx="4058020" cy="5078313"/>
          </a:xfrm>
          <a:prstGeom prst="rect">
            <a:avLst/>
          </a:prstGeom>
        </p:spPr>
        <p:txBody>
          <a:bodyPr wrap="square">
            <a:spAutoFit/>
          </a:bodyPr>
          <a:lstStyle/>
          <a:p>
            <a:pPr>
              <a:lnSpc>
                <a:spcPct val="150000"/>
              </a:lnSpc>
            </a:pPr>
            <a:r>
              <a:rPr lang="en-US" altLang="zh-CN" dirty="0">
                <a:latin typeface="FrutigerLTStd-Light"/>
              </a:rPr>
              <a:t>Mutation A, which </a:t>
            </a:r>
            <a:r>
              <a:rPr lang="en-US" altLang="zh-CN" dirty="0" smtClean="0">
                <a:latin typeface="FrutigerLTStd-Light"/>
              </a:rPr>
              <a:t>occurs in </a:t>
            </a:r>
            <a:r>
              <a:rPr lang="en-US" altLang="zh-CN" dirty="0">
                <a:latin typeface="FrutigerLTStd-Light"/>
              </a:rPr>
              <a:t>the genome of a germ-line </a:t>
            </a:r>
            <a:r>
              <a:rPr lang="en-US" altLang="zh-CN" dirty="0" smtClean="0">
                <a:latin typeface="FrutigerLTStd-Light"/>
              </a:rPr>
              <a:t>cell in </a:t>
            </a:r>
            <a:r>
              <a:rPr lang="en-US" altLang="zh-CN" dirty="0">
                <a:latin typeface="FrutigerLTStd-Light"/>
              </a:rPr>
              <a:t>the </a:t>
            </a:r>
            <a:r>
              <a:rPr lang="en-US" altLang="zh-CN" dirty="0" smtClean="0">
                <a:latin typeface="FrutigerLTStd-Light"/>
              </a:rPr>
              <a:t>gonads</a:t>
            </a:r>
            <a:r>
              <a:rPr lang="zh-CN" altLang="en-US" dirty="0" smtClean="0">
                <a:latin typeface="FrutigerLTStd-Light"/>
              </a:rPr>
              <a:t>（</a:t>
            </a:r>
            <a:r>
              <a:rPr lang="zh-CN" altLang="en-US" dirty="0"/>
              <a:t>性腺</a:t>
            </a:r>
            <a:r>
              <a:rPr lang="zh-CN" altLang="en-US" dirty="0" smtClean="0">
                <a:latin typeface="FrutigerLTStd-Light"/>
              </a:rPr>
              <a:t>）</a:t>
            </a:r>
            <a:r>
              <a:rPr lang="en-US" altLang="zh-CN" dirty="0" smtClean="0">
                <a:latin typeface="FrutigerLTStd-Light"/>
              </a:rPr>
              <a:t>, </a:t>
            </a:r>
            <a:r>
              <a:rPr lang="en-US" altLang="zh-CN" dirty="0">
                <a:latin typeface="FrutigerLTStd-Light"/>
              </a:rPr>
              <a:t>can be passed </a:t>
            </a:r>
            <a:r>
              <a:rPr lang="en-US" altLang="zh-CN" dirty="0" smtClean="0">
                <a:latin typeface="FrutigerLTStd-Light"/>
              </a:rPr>
              <a:t>from parent to offspring(</a:t>
            </a:r>
            <a:r>
              <a:rPr lang="zh-CN" altLang="en-US" dirty="0"/>
              <a:t>后代</a:t>
            </a:r>
            <a:r>
              <a:rPr lang="en-US" altLang="zh-CN" dirty="0" smtClean="0">
                <a:latin typeface="FrutigerLTStd-Light"/>
              </a:rPr>
              <a:t>) via gametes(</a:t>
            </a:r>
            <a:r>
              <a:rPr lang="zh-CN" altLang="en-US" dirty="0" smtClean="0"/>
              <a:t>配子</a:t>
            </a:r>
            <a:r>
              <a:rPr lang="en-US" altLang="zh-CN" dirty="0" smtClean="0">
                <a:latin typeface="FrutigerLTStd-Light"/>
              </a:rPr>
              <a:t>)—sperm </a:t>
            </a:r>
            <a:r>
              <a:rPr lang="en-US" altLang="zh-CN" dirty="0">
                <a:latin typeface="FrutigerLTStd-Light"/>
              </a:rPr>
              <a:t>or </a:t>
            </a:r>
            <a:r>
              <a:rPr lang="en-US" altLang="zh-CN" dirty="0" smtClean="0">
                <a:latin typeface="FrutigerLTStd-Light"/>
              </a:rPr>
              <a:t>egg. However</a:t>
            </a:r>
            <a:r>
              <a:rPr lang="en-US" altLang="zh-CN" dirty="0">
                <a:latin typeface="FrutigerLTStd-Light"/>
              </a:rPr>
              <a:t>, mutation </a:t>
            </a:r>
            <a:r>
              <a:rPr lang="en-US" altLang="zh-CN" dirty="0" smtClean="0">
                <a:latin typeface="FrutigerLTStd-Light"/>
              </a:rPr>
              <a:t>B, which </a:t>
            </a:r>
            <a:r>
              <a:rPr lang="en-US" altLang="zh-CN" dirty="0">
                <a:latin typeface="FrutigerLTStd-Light"/>
              </a:rPr>
              <a:t>strikes the genome of a </a:t>
            </a:r>
            <a:r>
              <a:rPr lang="en-US" altLang="zh-CN" dirty="0" smtClean="0">
                <a:latin typeface="FrutigerLTStd-Light"/>
              </a:rPr>
              <a:t>somatic cell </a:t>
            </a:r>
            <a:r>
              <a:rPr lang="en-US" altLang="zh-CN" dirty="0">
                <a:latin typeface="FrutigerLTStd-Light"/>
              </a:rPr>
              <a:t>in the parent, can be passed only </a:t>
            </a:r>
            <a:r>
              <a:rPr lang="en-US" altLang="zh-CN" dirty="0" smtClean="0">
                <a:latin typeface="FrutigerLTStd-Light"/>
              </a:rPr>
              <a:t>to the </a:t>
            </a:r>
            <a:r>
              <a:rPr lang="en-US" altLang="zh-CN" dirty="0">
                <a:latin typeface="FrutigerLTStd-Light"/>
              </a:rPr>
              <a:t>lineal </a:t>
            </a:r>
            <a:r>
              <a:rPr lang="en-US" altLang="zh-CN" dirty="0" smtClean="0">
                <a:latin typeface="FrutigerLTStd-Light"/>
              </a:rPr>
              <a:t>descendants(</a:t>
            </a:r>
            <a:r>
              <a:rPr lang="zh-CN" altLang="en-US" dirty="0"/>
              <a:t>后代</a:t>
            </a:r>
            <a:r>
              <a:rPr lang="en-US" altLang="zh-CN" dirty="0" smtClean="0">
                <a:latin typeface="FrutigerLTStd-Light"/>
              </a:rPr>
              <a:t>) </a:t>
            </a:r>
            <a:r>
              <a:rPr lang="en-US" altLang="zh-CN" dirty="0">
                <a:latin typeface="FrutigerLTStd-Light"/>
              </a:rPr>
              <a:t>of that </a:t>
            </a:r>
            <a:r>
              <a:rPr lang="en-US" altLang="zh-CN" dirty="0" smtClean="0">
                <a:latin typeface="FrutigerLTStd-Light"/>
              </a:rPr>
              <a:t>mutant cell </a:t>
            </a:r>
            <a:r>
              <a:rPr lang="en-US" altLang="zh-CN" dirty="0">
                <a:latin typeface="FrutigerLTStd-Light"/>
              </a:rPr>
              <a:t>within the body of the parent </a:t>
            </a:r>
            <a:r>
              <a:rPr lang="en-US" altLang="zh-CN" dirty="0" smtClean="0">
                <a:latin typeface="FrutigerLTStd-Light"/>
              </a:rPr>
              <a:t>and cannot </a:t>
            </a:r>
            <a:r>
              <a:rPr lang="en-US" altLang="zh-CN" dirty="0">
                <a:latin typeface="FrutigerLTStd-Light"/>
              </a:rPr>
              <a:t>be transmitted to offspring</a:t>
            </a:r>
            <a:r>
              <a:rPr lang="en-US" altLang="zh-CN" dirty="0" smtClean="0">
                <a:latin typeface="FrutigerLTStd-Light"/>
              </a:rPr>
              <a:t>. </a:t>
            </a:r>
            <a:r>
              <a:rPr lang="zh-CN" altLang="en-US" dirty="0" smtClean="0">
                <a:latin typeface="FrutigerLTStd-Light"/>
              </a:rPr>
              <a:t> </a:t>
            </a:r>
            <a:endParaRPr lang="zh-CN" altLang="en-US" dirty="0"/>
          </a:p>
        </p:txBody>
      </p:sp>
    </p:spTree>
    <p:extLst>
      <p:ext uri="{BB962C8B-B14F-4D97-AF65-F5344CB8AC3E}">
        <p14:creationId xmlns:p14="http://schemas.microsoft.com/office/powerpoint/2010/main" val="14722634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4596" y="2111096"/>
            <a:ext cx="9814290" cy="461665"/>
          </a:xfrm>
          <a:prstGeom prst="rect">
            <a:avLst/>
          </a:prstGeom>
          <a:noFill/>
        </p:spPr>
        <p:txBody>
          <a:bodyPr wrap="none" rtlCol="0">
            <a:spAutoFit/>
          </a:bodyPr>
          <a:lstStyle/>
          <a:p>
            <a:r>
              <a:rPr lang="en-US" altLang="zh-CN" sz="2400" u="sng" dirty="0" smtClean="0">
                <a:solidFill>
                  <a:srgbClr val="FF0000"/>
                </a:solidFill>
              </a:rPr>
              <a:t>Somatic mutation (</a:t>
            </a:r>
            <a:r>
              <a:rPr lang="zh-CN" altLang="en-US" sz="2400" u="sng" dirty="0" smtClean="0">
                <a:solidFill>
                  <a:srgbClr val="FF0000"/>
                </a:solidFill>
              </a:rPr>
              <a:t>体细胞变异</a:t>
            </a:r>
            <a:r>
              <a:rPr lang="en-US" altLang="zh-CN" sz="2400" u="sng" dirty="0" smtClean="0">
                <a:solidFill>
                  <a:srgbClr val="FF0000"/>
                </a:solidFill>
              </a:rPr>
              <a:t>)</a:t>
            </a:r>
            <a:r>
              <a:rPr lang="en-US" altLang="zh-CN" sz="2400" dirty="0" smtClean="0"/>
              <a:t> in genomic DNA is the major cause of cancer</a:t>
            </a:r>
            <a:endParaRPr lang="zh-CN" altLang="en-US" sz="2400" dirty="0"/>
          </a:p>
        </p:txBody>
      </p:sp>
    </p:spTree>
    <p:extLst>
      <p:ext uri="{BB962C8B-B14F-4D97-AF65-F5344CB8AC3E}">
        <p14:creationId xmlns:p14="http://schemas.microsoft.com/office/powerpoint/2010/main" val="15198019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figure_01_1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353061"/>
            <a:ext cx="4845050" cy="597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101902" y="3076501"/>
            <a:ext cx="5493469" cy="2169825"/>
          </a:xfrm>
          <a:prstGeom prst="rect">
            <a:avLst/>
          </a:prstGeom>
        </p:spPr>
        <p:txBody>
          <a:bodyPr wrap="square">
            <a:spAutoFit/>
          </a:bodyPr>
          <a:lstStyle/>
          <a:p>
            <a:pPr>
              <a:lnSpc>
                <a:spcPct val="150000"/>
              </a:lnSpc>
            </a:pPr>
            <a:r>
              <a:rPr lang="en-US" altLang="zh-CN" dirty="0">
                <a:latin typeface="FrutigerLTStd-Light"/>
              </a:rPr>
              <a:t>Staining of metaphase </a:t>
            </a:r>
            <a:r>
              <a:rPr lang="en-US" altLang="zh-CN" dirty="0" smtClean="0">
                <a:latin typeface="FrutigerLTStd-Light"/>
              </a:rPr>
              <a:t>chromosomes</a:t>
            </a:r>
            <a:r>
              <a:rPr lang="zh-CN" altLang="en-US" dirty="0" smtClean="0">
                <a:latin typeface="FrutigerLTStd-Light"/>
              </a:rPr>
              <a:t> （</a:t>
            </a:r>
            <a:r>
              <a:rPr lang="zh-CN" altLang="en-US" dirty="0"/>
              <a:t>中期染色体</a:t>
            </a:r>
            <a:r>
              <a:rPr lang="zh-CN" altLang="en-US" dirty="0" smtClean="0">
                <a:latin typeface="FrutigerLTStd-Light"/>
              </a:rPr>
              <a:t>）</a:t>
            </a:r>
            <a:r>
              <a:rPr lang="en-US" altLang="zh-CN" dirty="0" smtClean="0">
                <a:latin typeface="FrutigerLTStd-Light"/>
              </a:rPr>
              <a:t> </a:t>
            </a:r>
            <a:r>
              <a:rPr lang="en-US" altLang="zh-CN" dirty="0">
                <a:latin typeface="FrutigerLTStd-Light"/>
              </a:rPr>
              <a:t>reveals a </a:t>
            </a:r>
            <a:r>
              <a:rPr lang="en-US" altLang="zh-CN" dirty="0" smtClean="0">
                <a:latin typeface="FrutigerLTStd-Light"/>
              </a:rPr>
              <a:t>characteristic light </a:t>
            </a:r>
            <a:r>
              <a:rPr lang="en-US" altLang="zh-CN" dirty="0">
                <a:latin typeface="FrutigerLTStd-Light"/>
              </a:rPr>
              <a:t>and dark banding pattern for each. The full array of </a:t>
            </a:r>
            <a:r>
              <a:rPr lang="en-US" altLang="zh-CN" dirty="0" smtClean="0">
                <a:latin typeface="FrutigerLTStd-Light"/>
              </a:rPr>
              <a:t>human chromosomes </a:t>
            </a:r>
            <a:r>
              <a:rPr lang="en-US" altLang="zh-CN" dirty="0">
                <a:latin typeface="FrutigerLTStd-Light"/>
              </a:rPr>
              <a:t>is depicted; their </a:t>
            </a:r>
            <a:r>
              <a:rPr lang="en-US" altLang="zh-CN" dirty="0" smtClean="0">
                <a:latin typeface="FrutigerLTStd-Light"/>
              </a:rPr>
              <a:t>centromeres(</a:t>
            </a:r>
            <a:r>
              <a:rPr lang="zh-CN" altLang="en-US" dirty="0">
                <a:latin typeface="FrutigerLTStd-Light"/>
              </a:rPr>
              <a:t>着丝</a:t>
            </a:r>
            <a:r>
              <a:rPr lang="zh-CN" altLang="en-US" dirty="0" smtClean="0">
                <a:latin typeface="FrutigerLTStd-Light"/>
              </a:rPr>
              <a:t>粒</a:t>
            </a:r>
            <a:r>
              <a:rPr lang="en-US" altLang="zh-CN" dirty="0" smtClean="0">
                <a:latin typeface="FrutigerLTStd-Light"/>
              </a:rPr>
              <a:t>) </a:t>
            </a:r>
            <a:r>
              <a:rPr lang="en-US" altLang="zh-CN" dirty="0">
                <a:latin typeface="FrutigerLTStd-Light"/>
              </a:rPr>
              <a:t>are aligned (</a:t>
            </a:r>
            <a:r>
              <a:rPr lang="en-US" altLang="zh-CN" i="1" dirty="0">
                <a:latin typeface="FrutigerLTStd-LightItalic"/>
              </a:rPr>
              <a:t>pink line</a:t>
            </a:r>
            <a:r>
              <a:rPr lang="en-US" altLang="zh-CN" dirty="0">
                <a:latin typeface="FrutigerLTStd-Light"/>
              </a:rPr>
              <a:t>).</a:t>
            </a:r>
            <a:endParaRPr lang="zh-CN" altLang="en-US" dirty="0"/>
          </a:p>
        </p:txBody>
      </p:sp>
      <p:sp>
        <p:nvSpPr>
          <p:cNvPr id="4" name="Rectangle 3"/>
          <p:cNvSpPr/>
          <p:nvPr/>
        </p:nvSpPr>
        <p:spPr>
          <a:xfrm>
            <a:off x="5854835" y="635164"/>
            <a:ext cx="5584893" cy="1137106"/>
          </a:xfrm>
          <a:prstGeom prst="rect">
            <a:avLst/>
          </a:prstGeom>
        </p:spPr>
        <p:txBody>
          <a:bodyPr wrap="square">
            <a:spAutoFit/>
          </a:bodyPr>
          <a:lstStyle/>
          <a:p>
            <a:pPr>
              <a:lnSpc>
                <a:spcPct val="150000"/>
              </a:lnSpc>
            </a:pPr>
            <a:r>
              <a:rPr lang="en-US" altLang="zh-CN" sz="2400" b="1" dirty="0">
                <a:solidFill>
                  <a:srgbClr val="1271FF"/>
                </a:solidFill>
                <a:latin typeface="FrutigerLTStd-Bold"/>
              </a:rPr>
              <a:t>Figure 1.11 </a:t>
            </a:r>
            <a:r>
              <a:rPr lang="en-US" altLang="zh-CN" sz="2400" b="1" dirty="0">
                <a:solidFill>
                  <a:srgbClr val="000000"/>
                </a:solidFill>
                <a:latin typeface="FrutigerLTStd-Bold"/>
              </a:rPr>
              <a:t>Normal and abnormal chromosomal </a:t>
            </a:r>
            <a:r>
              <a:rPr lang="en-US" altLang="zh-CN" sz="2400" b="1" dirty="0" smtClean="0">
                <a:solidFill>
                  <a:srgbClr val="000000"/>
                </a:solidFill>
                <a:latin typeface="FrutigerLTStd-Bold"/>
              </a:rPr>
              <a:t>complements(</a:t>
            </a:r>
            <a:r>
              <a:rPr lang="zh-CN" altLang="en-US" sz="2400" dirty="0"/>
              <a:t>染色体组型</a:t>
            </a:r>
            <a:r>
              <a:rPr lang="en-US" altLang="zh-CN" sz="2400" b="1" dirty="0" smtClean="0">
                <a:solidFill>
                  <a:srgbClr val="000000"/>
                </a:solidFill>
                <a:latin typeface="FrutigerLTStd-Bold"/>
              </a:rPr>
              <a:t>)</a:t>
            </a:r>
            <a:endParaRPr lang="zh-CN" altLang="en-US" sz="2400" dirty="0"/>
          </a:p>
        </p:txBody>
      </p:sp>
    </p:spTree>
    <p:extLst>
      <p:ext uri="{BB962C8B-B14F-4D97-AF65-F5344CB8AC3E}">
        <p14:creationId xmlns:p14="http://schemas.microsoft.com/office/powerpoint/2010/main" val="6004061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01_1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91" y="1331024"/>
            <a:ext cx="5714804" cy="538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54594" y="1850395"/>
            <a:ext cx="5401864" cy="3754874"/>
          </a:xfrm>
          <a:prstGeom prst="rect">
            <a:avLst/>
          </a:prstGeom>
        </p:spPr>
        <p:txBody>
          <a:bodyPr wrap="square">
            <a:spAutoFit/>
          </a:bodyPr>
          <a:lstStyle/>
          <a:p>
            <a:r>
              <a:rPr lang="en-US" altLang="zh-CN" dirty="0">
                <a:latin typeface="FrutigerLTStd-Light"/>
              </a:rPr>
              <a:t>The techniques of spectral karyotype (SKY</a:t>
            </a:r>
            <a:r>
              <a:rPr lang="en-US" altLang="zh-CN" dirty="0" smtClean="0">
                <a:latin typeface="FrutigerLTStd-Light"/>
              </a:rPr>
              <a:t>)</a:t>
            </a:r>
            <a:r>
              <a:rPr lang="zh-CN" altLang="en-US" dirty="0" smtClean="0">
                <a:latin typeface="FrutigerLTStd-Light"/>
              </a:rPr>
              <a:t>（</a:t>
            </a:r>
            <a:r>
              <a:rPr lang="zh-CN" altLang="en-US" dirty="0"/>
              <a:t>光谱核型</a:t>
            </a:r>
            <a:r>
              <a:rPr lang="zh-CN" altLang="en-US" dirty="0" smtClean="0">
                <a:latin typeface="FrutigerLTStd-Light"/>
              </a:rPr>
              <a:t>）</a:t>
            </a:r>
            <a:r>
              <a:rPr lang="en-US" altLang="zh-CN" dirty="0" smtClean="0">
                <a:latin typeface="FrutigerLTStd-Light"/>
              </a:rPr>
              <a:t> </a:t>
            </a:r>
            <a:r>
              <a:rPr lang="en-US" altLang="zh-CN" dirty="0">
                <a:latin typeface="FrutigerLTStd-Light"/>
              </a:rPr>
              <a:t>analysis and </a:t>
            </a:r>
            <a:r>
              <a:rPr lang="en-US" altLang="zh-CN" dirty="0" smtClean="0">
                <a:latin typeface="FrutigerLTStd-Light"/>
              </a:rPr>
              <a:t>multicolor </a:t>
            </a:r>
            <a:r>
              <a:rPr lang="en-US" altLang="zh-CN" sz="2000" b="1" dirty="0" smtClean="0">
                <a:solidFill>
                  <a:srgbClr val="FF0000"/>
                </a:solidFill>
                <a:latin typeface="FrutigerLTStd-Light"/>
              </a:rPr>
              <a:t>fluorescence </a:t>
            </a:r>
            <a:r>
              <a:rPr lang="en-US" altLang="zh-CN" sz="2000" b="1" i="1" dirty="0">
                <a:solidFill>
                  <a:srgbClr val="FF0000"/>
                </a:solidFill>
                <a:latin typeface="FrutigerLTStd-LightItalic"/>
              </a:rPr>
              <a:t>in situ </a:t>
            </a:r>
            <a:r>
              <a:rPr lang="en-US" altLang="zh-CN" sz="2000" b="1" dirty="0">
                <a:solidFill>
                  <a:srgbClr val="FF0000"/>
                </a:solidFill>
                <a:latin typeface="FrutigerLTStd-Light"/>
              </a:rPr>
              <a:t>hybridization </a:t>
            </a:r>
            <a:r>
              <a:rPr lang="en-US" altLang="zh-CN" dirty="0">
                <a:latin typeface="FrutigerLTStd-Light"/>
              </a:rPr>
              <a:t>(</a:t>
            </a:r>
            <a:r>
              <a:rPr lang="en-US" altLang="zh-CN" dirty="0" err="1">
                <a:latin typeface="FrutigerLTStd-Light"/>
              </a:rPr>
              <a:t>mFISH</a:t>
            </a:r>
            <a:r>
              <a:rPr lang="en-US" altLang="zh-CN" dirty="0">
                <a:latin typeface="FrutigerLTStd-Light"/>
              </a:rPr>
              <a:t>) allow an </a:t>
            </a:r>
            <a:r>
              <a:rPr lang="en-US" altLang="zh-CN" dirty="0" smtClean="0">
                <a:latin typeface="FrutigerLTStd-Light"/>
              </a:rPr>
              <a:t>experimenter to </a:t>
            </a:r>
            <a:r>
              <a:rPr lang="en-US" altLang="zh-CN" dirty="0">
                <a:latin typeface="FrutigerLTStd-Light"/>
              </a:rPr>
              <a:t>“paint” each metaphase chromosome with a distinct color (</a:t>
            </a:r>
            <a:r>
              <a:rPr lang="en-US" altLang="zh-CN" dirty="0" smtClean="0">
                <a:latin typeface="FrutigerLTStd-Light"/>
              </a:rPr>
              <a:t>by hybridizing </a:t>
            </a:r>
            <a:r>
              <a:rPr lang="en-US" altLang="zh-CN" dirty="0">
                <a:latin typeface="FrutigerLTStd-Light"/>
              </a:rPr>
              <a:t>chromosome-specific DNA probes labeled with </a:t>
            </a:r>
            <a:r>
              <a:rPr lang="en-US" altLang="zh-CN" dirty="0" smtClean="0">
                <a:latin typeface="FrutigerLTStd-Light"/>
              </a:rPr>
              <a:t>various fluorescing </a:t>
            </a:r>
            <a:r>
              <a:rPr lang="en-US" altLang="zh-CN" dirty="0">
                <a:latin typeface="FrutigerLTStd-Light"/>
              </a:rPr>
              <a:t>dyes to the chromosomes</a:t>
            </a:r>
            <a:r>
              <a:rPr lang="en-US" altLang="zh-CN" dirty="0" smtClean="0">
                <a:latin typeface="FrutigerLTStd-Light"/>
              </a:rPr>
              <a:t>).</a:t>
            </a:r>
            <a:r>
              <a:rPr lang="zh-CN" altLang="en-US" dirty="0" smtClean="0">
                <a:latin typeface="FrutigerLTStd-Light"/>
              </a:rPr>
              <a:t> </a:t>
            </a:r>
            <a:r>
              <a:rPr lang="en-US" altLang="zh-CN" dirty="0" smtClean="0">
                <a:latin typeface="FrutigerLTStd-Light"/>
              </a:rPr>
              <a:t>The diploid(</a:t>
            </a:r>
            <a:r>
              <a:rPr lang="zh-CN" altLang="en-US" dirty="0"/>
              <a:t>二倍体</a:t>
            </a:r>
            <a:r>
              <a:rPr lang="en-US" altLang="zh-CN" dirty="0" smtClean="0">
                <a:latin typeface="FrutigerLTStd-Light"/>
              </a:rPr>
              <a:t>) </a:t>
            </a:r>
            <a:r>
              <a:rPr lang="en-US" altLang="zh-CN" dirty="0">
                <a:latin typeface="FrutigerLTStd-Light"/>
              </a:rPr>
              <a:t>karyotype </a:t>
            </a:r>
            <a:r>
              <a:rPr lang="en-US" altLang="zh-CN" dirty="0" smtClean="0">
                <a:latin typeface="FrutigerLTStd-Light"/>
              </a:rPr>
              <a:t>of a </a:t>
            </a:r>
            <a:r>
              <a:rPr lang="en-US" altLang="zh-CN" dirty="0">
                <a:latin typeface="FrutigerLTStd-Light"/>
              </a:rPr>
              <a:t>normal human male cell is presented. (The small regions in </a:t>
            </a:r>
            <a:r>
              <a:rPr lang="en-US" altLang="zh-CN" dirty="0" smtClean="0">
                <a:latin typeface="FrutigerLTStd-Light"/>
              </a:rPr>
              <a:t>certain chromosomes </a:t>
            </a:r>
            <a:r>
              <a:rPr lang="en-US" altLang="zh-CN" dirty="0">
                <a:latin typeface="FrutigerLTStd-Light"/>
              </a:rPr>
              <a:t>that differ from the bulk of these </a:t>
            </a:r>
            <a:r>
              <a:rPr lang="en-US" altLang="zh-CN" dirty="0" smtClean="0">
                <a:latin typeface="FrutigerLTStd-Light"/>
              </a:rPr>
              <a:t>chromosomes represent </a:t>
            </a:r>
            <a:r>
              <a:rPr lang="en-US" altLang="zh-CN" dirty="0">
                <a:latin typeface="FrutigerLTStd-Light"/>
              </a:rPr>
              <a:t>hybridization artifacts</a:t>
            </a:r>
            <a:r>
              <a:rPr lang="en-US" altLang="zh-CN" dirty="0" smtClean="0">
                <a:latin typeface="FrutigerLTStd-Light"/>
              </a:rPr>
              <a:t>.) </a:t>
            </a:r>
            <a:r>
              <a:rPr lang="zh-CN" altLang="en-US" dirty="0" smtClean="0">
                <a:latin typeface="FrutigerLTStd-Light"/>
              </a:rPr>
              <a:t> </a:t>
            </a:r>
            <a:endParaRPr lang="zh-CN" altLang="en-US" dirty="0"/>
          </a:p>
        </p:txBody>
      </p:sp>
      <p:sp>
        <p:nvSpPr>
          <p:cNvPr id="4" name="Rectangle 3"/>
          <p:cNvSpPr/>
          <p:nvPr/>
        </p:nvSpPr>
        <p:spPr>
          <a:xfrm>
            <a:off x="784927" y="333606"/>
            <a:ext cx="10739334" cy="461665"/>
          </a:xfrm>
          <a:prstGeom prst="rect">
            <a:avLst/>
          </a:prstGeom>
        </p:spPr>
        <p:txBody>
          <a:bodyPr wrap="square">
            <a:spAutoFit/>
          </a:bodyPr>
          <a:lstStyle/>
          <a:p>
            <a:r>
              <a:rPr lang="en-US" altLang="zh-CN" sz="2400" b="1" dirty="0">
                <a:solidFill>
                  <a:srgbClr val="1271FF"/>
                </a:solidFill>
                <a:latin typeface="FrutigerLTStd-Bold"/>
              </a:rPr>
              <a:t>Figure 1.11 </a:t>
            </a:r>
            <a:r>
              <a:rPr lang="en-US" altLang="zh-CN" sz="2400" b="1" dirty="0">
                <a:solidFill>
                  <a:srgbClr val="000000"/>
                </a:solidFill>
                <a:latin typeface="FrutigerLTStd-Bold"/>
              </a:rPr>
              <a:t>Normal and abnormal chromosomal </a:t>
            </a:r>
            <a:r>
              <a:rPr lang="en-US" altLang="zh-CN" sz="2400" b="1" dirty="0" smtClean="0">
                <a:solidFill>
                  <a:srgbClr val="000000"/>
                </a:solidFill>
                <a:latin typeface="FrutigerLTStd-Bold"/>
              </a:rPr>
              <a:t>complements(</a:t>
            </a:r>
            <a:r>
              <a:rPr lang="zh-CN" altLang="en-US" sz="2400" dirty="0"/>
              <a:t>染色体组型</a:t>
            </a:r>
            <a:r>
              <a:rPr lang="en-US" altLang="zh-CN" sz="2400" b="1" dirty="0" smtClean="0">
                <a:solidFill>
                  <a:srgbClr val="000000"/>
                </a:solidFill>
                <a:latin typeface="FrutigerLTStd-Bold"/>
              </a:rPr>
              <a:t>)</a:t>
            </a:r>
            <a:endParaRPr lang="zh-CN" altLang="en-US" sz="2400" dirty="0"/>
          </a:p>
        </p:txBody>
      </p:sp>
    </p:spTree>
    <p:extLst>
      <p:ext uri="{BB962C8B-B14F-4D97-AF65-F5344CB8AC3E}">
        <p14:creationId xmlns:p14="http://schemas.microsoft.com/office/powerpoint/2010/main" val="19969925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_01_11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272" y="1203881"/>
            <a:ext cx="6646570" cy="370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417449" y="5198903"/>
            <a:ext cx="9951170" cy="1338828"/>
          </a:xfrm>
          <a:prstGeom prst="rect">
            <a:avLst/>
          </a:prstGeom>
        </p:spPr>
        <p:txBody>
          <a:bodyPr wrap="square">
            <a:spAutoFit/>
          </a:bodyPr>
          <a:lstStyle/>
          <a:p>
            <a:pPr>
              <a:lnSpc>
                <a:spcPct val="150000"/>
              </a:lnSpc>
            </a:pPr>
            <a:r>
              <a:rPr lang="en-US" altLang="zh-CN" dirty="0">
                <a:latin typeface="FrutigerLTStd-Light"/>
              </a:rPr>
              <a:t>The </a:t>
            </a:r>
            <a:r>
              <a:rPr lang="en-US" altLang="zh-CN" u="sng" dirty="0" err="1">
                <a:solidFill>
                  <a:srgbClr val="FF0000"/>
                </a:solidFill>
                <a:latin typeface="FrutigerLTStd-Light"/>
              </a:rPr>
              <a:t>aneuploid</a:t>
            </a:r>
            <a:r>
              <a:rPr lang="en-US" altLang="zh-CN" u="sng" dirty="0">
                <a:solidFill>
                  <a:srgbClr val="FF0000"/>
                </a:solidFill>
                <a:latin typeface="FrutigerLTStd-Light"/>
              </a:rPr>
              <a:t> </a:t>
            </a:r>
            <a:r>
              <a:rPr lang="zh-CN" altLang="en-US" u="sng" dirty="0">
                <a:solidFill>
                  <a:srgbClr val="FF0000"/>
                </a:solidFill>
              </a:rPr>
              <a:t>（非整倍性） </a:t>
            </a:r>
            <a:r>
              <a:rPr lang="en-US" altLang="zh-CN" u="sng" dirty="0" smtClean="0">
                <a:solidFill>
                  <a:srgbClr val="FF0000"/>
                </a:solidFill>
                <a:latin typeface="FrutigerLTStd-Light"/>
              </a:rPr>
              <a:t>karyotype </a:t>
            </a:r>
            <a:r>
              <a:rPr lang="en-US" altLang="zh-CN" dirty="0" smtClean="0">
                <a:latin typeface="FrutigerLTStd-Light"/>
              </a:rPr>
              <a:t>of </a:t>
            </a:r>
            <a:r>
              <a:rPr lang="en-US" altLang="zh-CN" dirty="0">
                <a:latin typeface="FrutigerLTStd-Light"/>
              </a:rPr>
              <a:t>a human pancreatic cancer cell, in which some </a:t>
            </a:r>
            <a:r>
              <a:rPr lang="en-US" altLang="zh-CN" dirty="0" smtClean="0">
                <a:latin typeface="FrutigerLTStd-Light"/>
              </a:rPr>
              <a:t>chromosomes are </a:t>
            </a:r>
            <a:r>
              <a:rPr lang="en-US" altLang="zh-CN" dirty="0">
                <a:latin typeface="FrutigerLTStd-Light"/>
              </a:rPr>
              <a:t>present in inappropriate numbers and in which </a:t>
            </a:r>
            <a:r>
              <a:rPr lang="en-US" altLang="zh-CN" dirty="0" smtClean="0">
                <a:latin typeface="FrutigerLTStd-Light"/>
              </a:rPr>
              <a:t>numerous translocations </a:t>
            </a:r>
            <a:r>
              <a:rPr lang="en-US" altLang="zh-CN" dirty="0">
                <a:latin typeface="FrutigerLTStd-Light"/>
              </a:rPr>
              <a:t>(exchanges of segments between </a:t>
            </a:r>
            <a:r>
              <a:rPr lang="en-US" altLang="zh-CN" dirty="0" smtClean="0">
                <a:latin typeface="FrutigerLTStd-Light"/>
              </a:rPr>
              <a:t>chromosomes) are </a:t>
            </a:r>
            <a:r>
              <a:rPr lang="en-US" altLang="zh-CN" dirty="0">
                <a:latin typeface="FrutigerLTStd-Light"/>
              </a:rPr>
              <a:t>apparent.</a:t>
            </a:r>
            <a:endParaRPr lang="zh-CN" altLang="en-US" dirty="0"/>
          </a:p>
        </p:txBody>
      </p:sp>
      <p:sp>
        <p:nvSpPr>
          <p:cNvPr id="5" name="Rectangle 4"/>
          <p:cNvSpPr/>
          <p:nvPr/>
        </p:nvSpPr>
        <p:spPr>
          <a:xfrm>
            <a:off x="784927" y="333606"/>
            <a:ext cx="10739334" cy="461665"/>
          </a:xfrm>
          <a:prstGeom prst="rect">
            <a:avLst/>
          </a:prstGeom>
        </p:spPr>
        <p:txBody>
          <a:bodyPr wrap="square">
            <a:spAutoFit/>
          </a:bodyPr>
          <a:lstStyle/>
          <a:p>
            <a:r>
              <a:rPr lang="en-US" altLang="zh-CN" sz="2400" b="1" dirty="0">
                <a:solidFill>
                  <a:srgbClr val="1271FF"/>
                </a:solidFill>
                <a:latin typeface="FrutigerLTStd-Bold"/>
              </a:rPr>
              <a:t>Figure 1.11 </a:t>
            </a:r>
            <a:r>
              <a:rPr lang="en-US" altLang="zh-CN" sz="2400" b="1" dirty="0">
                <a:solidFill>
                  <a:srgbClr val="000000"/>
                </a:solidFill>
                <a:latin typeface="FrutigerLTStd-Bold"/>
              </a:rPr>
              <a:t>Normal and abnormal chromosomal </a:t>
            </a:r>
            <a:r>
              <a:rPr lang="en-US" altLang="zh-CN" sz="2400" b="1" dirty="0" smtClean="0">
                <a:solidFill>
                  <a:srgbClr val="000000"/>
                </a:solidFill>
                <a:latin typeface="FrutigerLTStd-Bold"/>
              </a:rPr>
              <a:t>complements(</a:t>
            </a:r>
            <a:r>
              <a:rPr lang="zh-CN" altLang="en-US" sz="2400" dirty="0"/>
              <a:t>染色体组型</a:t>
            </a:r>
            <a:r>
              <a:rPr lang="en-US" altLang="zh-CN" sz="2400" b="1" dirty="0" smtClean="0">
                <a:solidFill>
                  <a:srgbClr val="000000"/>
                </a:solidFill>
                <a:latin typeface="FrutigerLTStd-Bold"/>
              </a:rPr>
              <a:t>)</a:t>
            </a:r>
            <a:endParaRPr lang="zh-CN" altLang="en-US" sz="2400" dirty="0"/>
          </a:p>
        </p:txBody>
      </p:sp>
    </p:spTree>
    <p:extLst>
      <p:ext uri="{BB962C8B-B14F-4D97-AF65-F5344CB8AC3E}">
        <p14:creationId xmlns:p14="http://schemas.microsoft.com/office/powerpoint/2010/main" val="23430530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01_11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799" y="1420236"/>
            <a:ext cx="4960815" cy="507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238282" y="1971748"/>
            <a:ext cx="5386271" cy="3416320"/>
          </a:xfrm>
          <a:prstGeom prst="rect">
            <a:avLst/>
          </a:prstGeom>
        </p:spPr>
        <p:txBody>
          <a:bodyPr wrap="square">
            <a:spAutoFit/>
          </a:bodyPr>
          <a:lstStyle/>
          <a:p>
            <a:pPr>
              <a:lnSpc>
                <a:spcPct val="150000"/>
              </a:lnSpc>
            </a:pPr>
            <a:r>
              <a:rPr lang="en-US" altLang="zh-CN" dirty="0">
                <a:latin typeface="FrutigerLTStd-Light"/>
              </a:rPr>
              <a:t>Here, </a:t>
            </a:r>
            <a:r>
              <a:rPr lang="en-US" altLang="zh-CN" dirty="0" err="1">
                <a:latin typeface="FrutigerLTStd-Light"/>
              </a:rPr>
              <a:t>mFISH</a:t>
            </a:r>
            <a:r>
              <a:rPr lang="en-US" altLang="zh-CN" dirty="0">
                <a:latin typeface="FrutigerLTStd-Light"/>
              </a:rPr>
              <a:t> was used to label </a:t>
            </a:r>
            <a:r>
              <a:rPr lang="en-US" altLang="zh-CN" dirty="0" err="1" smtClean="0">
                <a:latin typeface="FrutigerLTStd-Light"/>
              </a:rPr>
              <a:t>intrachromosomal</a:t>
            </a:r>
            <a:r>
              <a:rPr lang="en-US" altLang="zh-CN" dirty="0" smtClean="0">
                <a:latin typeface="FrutigerLTStd-Light"/>
              </a:rPr>
              <a:t> </a:t>
            </a:r>
            <a:r>
              <a:rPr lang="en-US" altLang="zh-CN" dirty="0" err="1" smtClean="0">
                <a:latin typeface="FrutigerLTStd-Light"/>
              </a:rPr>
              <a:t>subregions</a:t>
            </a:r>
            <a:r>
              <a:rPr lang="en-US" altLang="zh-CN" dirty="0" smtClean="0">
                <a:latin typeface="FrutigerLTStd-Light"/>
              </a:rPr>
              <a:t> </a:t>
            </a:r>
            <a:r>
              <a:rPr lang="en-US" altLang="zh-CN" dirty="0">
                <a:latin typeface="FrutigerLTStd-Light"/>
              </a:rPr>
              <a:t>with specific fluorescent dyes, revealing that a </a:t>
            </a:r>
            <a:r>
              <a:rPr lang="en-US" altLang="zh-CN" dirty="0" smtClean="0">
                <a:latin typeface="FrutigerLTStd-Light"/>
              </a:rPr>
              <a:t>large portion </a:t>
            </a:r>
            <a:r>
              <a:rPr lang="en-US" altLang="zh-CN" dirty="0">
                <a:latin typeface="FrutigerLTStd-Light"/>
              </a:rPr>
              <a:t>of an arm of normal human Chromosome 5 (</a:t>
            </a:r>
            <a:r>
              <a:rPr lang="en-US" altLang="zh-CN" i="1" dirty="0">
                <a:latin typeface="FrutigerLTStd-LightItalic"/>
              </a:rPr>
              <a:t>right</a:t>
            </a:r>
            <a:r>
              <a:rPr lang="en-US" altLang="zh-CN" dirty="0">
                <a:latin typeface="FrutigerLTStd-Light"/>
              </a:rPr>
              <a:t>) has </a:t>
            </a:r>
            <a:r>
              <a:rPr lang="en-US" altLang="zh-CN" dirty="0" smtClean="0">
                <a:latin typeface="FrutigerLTStd-Light"/>
              </a:rPr>
              <a:t>been </a:t>
            </a:r>
            <a:r>
              <a:rPr lang="en-US" altLang="zh-CN" u="sng" dirty="0" smtClean="0">
                <a:solidFill>
                  <a:srgbClr val="FF0000"/>
                </a:solidFill>
                <a:latin typeface="FrutigerLTStd-Light"/>
              </a:rPr>
              <a:t>inverted</a:t>
            </a:r>
            <a:r>
              <a:rPr lang="en-US" altLang="zh-CN" dirty="0" smtClean="0">
                <a:latin typeface="FrutigerLTStd-Light"/>
              </a:rPr>
              <a:t> </a:t>
            </a:r>
            <a:r>
              <a:rPr lang="en-US" altLang="zh-CN" dirty="0">
                <a:latin typeface="FrutigerLTStd-Light"/>
              </a:rPr>
              <a:t>(</a:t>
            </a:r>
            <a:r>
              <a:rPr lang="en-US" altLang="zh-CN" i="1" dirty="0">
                <a:latin typeface="FrutigerLTStd-LightItalic"/>
              </a:rPr>
              <a:t>left</a:t>
            </a:r>
            <a:r>
              <a:rPr lang="en-US" altLang="zh-CN" dirty="0">
                <a:latin typeface="FrutigerLTStd-Light"/>
              </a:rPr>
              <a:t>) in cells of a worker who had been exposed to </a:t>
            </a:r>
            <a:r>
              <a:rPr lang="en-US" altLang="zh-CN" dirty="0" smtClean="0">
                <a:latin typeface="FrutigerLTStd-Light"/>
              </a:rPr>
              <a:t>plutonium(</a:t>
            </a:r>
            <a:r>
              <a:rPr lang="zh-CN" altLang="en-US" dirty="0"/>
              <a:t>钚</a:t>
            </a:r>
            <a:r>
              <a:rPr lang="en-US" altLang="zh-CN" dirty="0" smtClean="0">
                <a:latin typeface="FrutigerLTStd-Light"/>
              </a:rPr>
              <a:t>) in </a:t>
            </a:r>
            <a:r>
              <a:rPr lang="en-US" altLang="zh-CN" dirty="0">
                <a:latin typeface="FrutigerLTStd-Light"/>
              </a:rPr>
              <a:t>the nuclear weapons industry of the former Soviet Union</a:t>
            </a:r>
            <a:r>
              <a:rPr lang="en-US" altLang="zh-CN" dirty="0" smtClean="0">
                <a:latin typeface="FrutigerLTStd-Light"/>
              </a:rPr>
              <a:t>. </a:t>
            </a:r>
            <a:endParaRPr lang="zh-CN" altLang="en-US" dirty="0"/>
          </a:p>
        </p:txBody>
      </p:sp>
      <p:sp>
        <p:nvSpPr>
          <p:cNvPr id="5" name="Rectangle 4"/>
          <p:cNvSpPr/>
          <p:nvPr/>
        </p:nvSpPr>
        <p:spPr>
          <a:xfrm>
            <a:off x="784927" y="333606"/>
            <a:ext cx="10739334" cy="461665"/>
          </a:xfrm>
          <a:prstGeom prst="rect">
            <a:avLst/>
          </a:prstGeom>
        </p:spPr>
        <p:txBody>
          <a:bodyPr wrap="square">
            <a:spAutoFit/>
          </a:bodyPr>
          <a:lstStyle/>
          <a:p>
            <a:r>
              <a:rPr lang="en-US" altLang="zh-CN" sz="2400" b="1" dirty="0">
                <a:solidFill>
                  <a:srgbClr val="1271FF"/>
                </a:solidFill>
                <a:latin typeface="FrutigerLTStd-Bold"/>
              </a:rPr>
              <a:t>Figure 1.11 </a:t>
            </a:r>
            <a:r>
              <a:rPr lang="en-US" altLang="zh-CN" sz="2400" b="1" dirty="0">
                <a:solidFill>
                  <a:srgbClr val="000000"/>
                </a:solidFill>
                <a:latin typeface="FrutigerLTStd-Bold"/>
              </a:rPr>
              <a:t>Normal and abnormal chromosomal </a:t>
            </a:r>
            <a:r>
              <a:rPr lang="en-US" altLang="zh-CN" sz="2400" b="1" dirty="0" smtClean="0">
                <a:solidFill>
                  <a:srgbClr val="000000"/>
                </a:solidFill>
                <a:latin typeface="FrutigerLTStd-Bold"/>
              </a:rPr>
              <a:t>complements(</a:t>
            </a:r>
            <a:r>
              <a:rPr lang="zh-CN" altLang="en-US" sz="2400" dirty="0"/>
              <a:t>染色体组型</a:t>
            </a:r>
            <a:r>
              <a:rPr lang="en-US" altLang="zh-CN" sz="2400" b="1" dirty="0" smtClean="0">
                <a:solidFill>
                  <a:srgbClr val="000000"/>
                </a:solidFill>
                <a:latin typeface="FrutigerLTStd-Bold"/>
              </a:rPr>
              <a:t>)</a:t>
            </a:r>
            <a:endParaRPr lang="zh-CN" altLang="en-US" sz="2400" dirty="0"/>
          </a:p>
        </p:txBody>
      </p:sp>
    </p:spTree>
    <p:extLst>
      <p:ext uri="{BB962C8B-B14F-4D97-AF65-F5344CB8AC3E}">
        <p14:creationId xmlns:p14="http://schemas.microsoft.com/office/powerpoint/2010/main" val="9789724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figure_01_1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325" y="1176272"/>
            <a:ext cx="6452940" cy="430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56976" y="5609002"/>
            <a:ext cx="8887644" cy="923330"/>
          </a:xfrm>
          <a:prstGeom prst="rect">
            <a:avLst/>
          </a:prstGeom>
        </p:spPr>
        <p:txBody>
          <a:bodyPr wrap="square">
            <a:spAutoFit/>
          </a:bodyPr>
          <a:lstStyle/>
          <a:p>
            <a:r>
              <a:rPr lang="en-US" altLang="zh-CN" dirty="0">
                <a:latin typeface="FrutigerLTStd-Light"/>
              </a:rPr>
              <a:t>The amplification in the </a:t>
            </a:r>
            <a:r>
              <a:rPr lang="en-US" altLang="zh-CN" dirty="0" smtClean="0">
                <a:latin typeface="FrutigerLTStd-Light"/>
              </a:rPr>
              <a:t>copy number </a:t>
            </a:r>
            <a:r>
              <a:rPr lang="en-US" altLang="zh-CN" dirty="0">
                <a:latin typeface="FrutigerLTStd-Light"/>
              </a:rPr>
              <a:t>of the </a:t>
            </a:r>
            <a:r>
              <a:rPr lang="en-US" altLang="zh-CN" i="1" u="sng" dirty="0" err="1">
                <a:solidFill>
                  <a:srgbClr val="FF0000"/>
                </a:solidFill>
                <a:latin typeface="FrutigerLTStd-LightItalic"/>
              </a:rPr>
              <a:t>myc</a:t>
            </a:r>
            <a:r>
              <a:rPr lang="en-US" altLang="zh-CN" i="1" dirty="0">
                <a:latin typeface="FrutigerLTStd-LightItalic"/>
              </a:rPr>
              <a:t> </a:t>
            </a:r>
            <a:r>
              <a:rPr lang="en-US" altLang="zh-CN" dirty="0">
                <a:latin typeface="FrutigerLTStd-Light"/>
              </a:rPr>
              <a:t>oncogene (see Section 8.9) in a </a:t>
            </a:r>
            <a:r>
              <a:rPr lang="en-US" altLang="zh-CN" dirty="0" smtClean="0">
                <a:latin typeface="FrutigerLTStd-Light"/>
              </a:rPr>
              <a:t>human </a:t>
            </a:r>
            <a:r>
              <a:rPr lang="en-US" altLang="zh-CN" dirty="0" err="1" smtClean="0">
                <a:latin typeface="FrutigerLTStd-Light"/>
              </a:rPr>
              <a:t>neuroendocrinal</a:t>
            </a:r>
            <a:r>
              <a:rPr lang="en-US" altLang="zh-CN" dirty="0" smtClean="0">
                <a:latin typeface="FrutigerLTStd-Light"/>
              </a:rPr>
              <a:t> </a:t>
            </a:r>
            <a:r>
              <a:rPr lang="en-US" altLang="zh-CN" dirty="0">
                <a:latin typeface="FrutigerLTStd-Light"/>
              </a:rPr>
              <a:t>tumor has caused an entire stretch </a:t>
            </a:r>
            <a:r>
              <a:rPr lang="en-US" altLang="zh-CN" dirty="0" smtClean="0">
                <a:latin typeface="FrutigerLTStd-Light"/>
              </a:rPr>
              <a:t>of chromosome </a:t>
            </a:r>
            <a:r>
              <a:rPr lang="en-US" altLang="zh-CN" dirty="0">
                <a:latin typeface="FrutigerLTStd-Light"/>
              </a:rPr>
              <a:t>to stain </a:t>
            </a:r>
            <a:r>
              <a:rPr lang="en-US" altLang="zh-CN" i="1" dirty="0">
                <a:latin typeface="FrutigerLTStd-LightItalic"/>
              </a:rPr>
              <a:t>white </a:t>
            </a:r>
            <a:r>
              <a:rPr lang="en-US" altLang="zh-CN" dirty="0">
                <a:latin typeface="FrutigerLTStd-Light"/>
              </a:rPr>
              <a:t>(rectangle), creating a </a:t>
            </a:r>
            <a:r>
              <a:rPr lang="en-US" altLang="zh-CN" u="sng" dirty="0" smtClean="0">
                <a:solidFill>
                  <a:srgbClr val="FF0000"/>
                </a:solidFill>
                <a:latin typeface="FrutigerLTStd-Light"/>
              </a:rPr>
              <a:t>homogeneously staining </a:t>
            </a:r>
            <a:r>
              <a:rPr lang="en-US" altLang="zh-CN" u="sng" dirty="0">
                <a:solidFill>
                  <a:srgbClr val="FF0000"/>
                </a:solidFill>
                <a:latin typeface="FrutigerLTStd-Light"/>
              </a:rPr>
              <a:t>region (HSR)</a:t>
            </a:r>
            <a:r>
              <a:rPr lang="en-US" altLang="zh-CN" dirty="0">
                <a:latin typeface="FrutigerLTStd-Light"/>
              </a:rPr>
              <a:t>.</a:t>
            </a:r>
            <a:endParaRPr lang="zh-CN" altLang="en-US" dirty="0"/>
          </a:p>
        </p:txBody>
      </p:sp>
      <p:sp>
        <p:nvSpPr>
          <p:cNvPr id="3" name="Rectangle 2"/>
          <p:cNvSpPr/>
          <p:nvPr/>
        </p:nvSpPr>
        <p:spPr>
          <a:xfrm>
            <a:off x="1861225" y="228246"/>
            <a:ext cx="8829473" cy="954107"/>
          </a:xfrm>
          <a:prstGeom prst="rect">
            <a:avLst/>
          </a:prstGeom>
        </p:spPr>
        <p:txBody>
          <a:bodyPr wrap="square">
            <a:spAutoFit/>
          </a:bodyPr>
          <a:lstStyle/>
          <a:p>
            <a:r>
              <a:rPr lang="en-US" altLang="zh-CN" sz="2800" b="1" dirty="0">
                <a:solidFill>
                  <a:srgbClr val="1271FF"/>
                </a:solidFill>
                <a:latin typeface="FrutigerLTStd-Bold"/>
              </a:rPr>
              <a:t>Figure 1.12 </a:t>
            </a:r>
            <a:r>
              <a:rPr lang="en-US" altLang="zh-CN" sz="2800" b="1" dirty="0">
                <a:solidFill>
                  <a:srgbClr val="000000"/>
                </a:solidFill>
                <a:latin typeface="FrutigerLTStd-Bold"/>
              </a:rPr>
              <a:t>Increases and decreases in copy number </a:t>
            </a:r>
            <a:r>
              <a:rPr lang="en-US" altLang="zh-CN" sz="2800" b="1" dirty="0" smtClean="0">
                <a:solidFill>
                  <a:srgbClr val="000000"/>
                </a:solidFill>
                <a:latin typeface="FrutigerLTStd-Bold"/>
              </a:rPr>
              <a:t>of chromosomal </a:t>
            </a:r>
            <a:r>
              <a:rPr lang="en-US" altLang="zh-CN" sz="2800" b="1" dirty="0">
                <a:solidFill>
                  <a:srgbClr val="000000"/>
                </a:solidFill>
                <a:latin typeface="FrutigerLTStd-Bold"/>
              </a:rPr>
              <a:t>segments</a:t>
            </a:r>
            <a:endParaRPr lang="zh-CN" altLang="en-US" sz="2800" dirty="0"/>
          </a:p>
        </p:txBody>
      </p:sp>
    </p:spTree>
    <p:extLst>
      <p:ext uri="{BB962C8B-B14F-4D97-AF65-F5344CB8AC3E}">
        <p14:creationId xmlns:p14="http://schemas.microsoft.com/office/powerpoint/2010/main" val="2165783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figure_01_12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962" y="1478603"/>
            <a:ext cx="5049833" cy="51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734389" y="1983532"/>
            <a:ext cx="6113899" cy="3831818"/>
          </a:xfrm>
          <a:prstGeom prst="rect">
            <a:avLst/>
          </a:prstGeom>
        </p:spPr>
        <p:txBody>
          <a:bodyPr wrap="square">
            <a:spAutoFit/>
          </a:bodyPr>
          <a:lstStyle/>
          <a:p>
            <a:pPr>
              <a:lnSpc>
                <a:spcPct val="150000"/>
              </a:lnSpc>
            </a:pPr>
            <a:r>
              <a:rPr lang="en-US" altLang="zh-CN" dirty="0">
                <a:solidFill>
                  <a:srgbClr val="FF0000"/>
                </a:solidFill>
                <a:latin typeface="FrutigerLTStd-Light"/>
              </a:rPr>
              <a:t>Double-minute chromosomes (</a:t>
            </a:r>
            <a:r>
              <a:rPr lang="en-US" altLang="zh-CN" dirty="0" smtClean="0">
                <a:solidFill>
                  <a:srgbClr val="FF0000"/>
                </a:solidFill>
                <a:latin typeface="FrutigerLTStd-Light"/>
              </a:rPr>
              <a:t>DMs)(</a:t>
            </a:r>
            <a:r>
              <a:rPr lang="zh-CN" altLang="en-US" dirty="0"/>
              <a:t>双</a:t>
            </a:r>
            <a:r>
              <a:rPr lang="zh-CN" altLang="en-US" dirty="0" smtClean="0"/>
              <a:t>微染色体</a:t>
            </a:r>
            <a:r>
              <a:rPr lang="en-US" altLang="zh-CN" dirty="0" smtClean="0">
                <a:solidFill>
                  <a:srgbClr val="FF0000"/>
                </a:solidFill>
                <a:latin typeface="FrutigerLTStd-Light"/>
              </a:rPr>
              <a:t>) </a:t>
            </a:r>
            <a:r>
              <a:rPr lang="en-US" altLang="zh-CN" dirty="0" smtClean="0">
                <a:latin typeface="FrutigerLTStd-Light"/>
              </a:rPr>
              <a:t>derive </a:t>
            </a:r>
            <a:r>
              <a:rPr lang="en-US" altLang="zh-CN" dirty="0">
                <a:latin typeface="FrutigerLTStd-Light"/>
              </a:rPr>
              <a:t>from chromosomal segments that have broken </a:t>
            </a:r>
            <a:r>
              <a:rPr lang="en-US" altLang="zh-CN" dirty="0" smtClean="0">
                <a:latin typeface="FrutigerLTStd-Light"/>
              </a:rPr>
              <a:t>loose from </a:t>
            </a:r>
            <a:r>
              <a:rPr lang="en-US" altLang="zh-CN" dirty="0">
                <a:latin typeface="FrutigerLTStd-Light"/>
              </a:rPr>
              <a:t>their original sites and have been replicated repeatedly </a:t>
            </a:r>
            <a:r>
              <a:rPr lang="en-US" altLang="zh-CN" dirty="0" smtClean="0">
                <a:latin typeface="FrutigerLTStd-Light"/>
              </a:rPr>
              <a:t>as </a:t>
            </a:r>
            <a:r>
              <a:rPr lang="en-US" altLang="zh-CN" dirty="0" err="1" smtClean="0">
                <a:latin typeface="FrutigerLTStd-Light"/>
              </a:rPr>
              <a:t>extrachromosomal</a:t>
            </a:r>
            <a:r>
              <a:rPr lang="en-US" altLang="zh-CN" dirty="0" smtClean="0">
                <a:latin typeface="FrutigerLTStd-Light"/>
              </a:rPr>
              <a:t> </a:t>
            </a:r>
            <a:r>
              <a:rPr lang="en-US" altLang="zh-CN" dirty="0">
                <a:latin typeface="FrutigerLTStd-Light"/>
              </a:rPr>
              <a:t>genetic elements; like normal </a:t>
            </a:r>
            <a:r>
              <a:rPr lang="en-US" altLang="zh-CN" dirty="0" smtClean="0">
                <a:latin typeface="FrutigerLTStd-Light"/>
              </a:rPr>
              <a:t>chromatids, these </a:t>
            </a:r>
            <a:r>
              <a:rPr lang="en-US" altLang="zh-CN" dirty="0">
                <a:latin typeface="FrutigerLTStd-Light"/>
              </a:rPr>
              <a:t>structures are doubled during metaphase of </a:t>
            </a:r>
            <a:r>
              <a:rPr lang="en-US" altLang="zh-CN" dirty="0" smtClean="0">
                <a:latin typeface="FrutigerLTStd-Light"/>
              </a:rPr>
              <a:t>mitosis. FISH </a:t>
            </a:r>
            <a:r>
              <a:rPr lang="en-US" altLang="zh-CN" dirty="0">
                <a:latin typeface="FrutigerLTStd-Light"/>
              </a:rPr>
              <a:t>reveals the presence of amplified copies of the </a:t>
            </a:r>
            <a:r>
              <a:rPr lang="en-US" altLang="zh-CN" i="1" dirty="0" smtClean="0">
                <a:solidFill>
                  <a:srgbClr val="FF0000"/>
                </a:solidFill>
                <a:latin typeface="FrutigerLTStd-LightItalic"/>
              </a:rPr>
              <a:t>HER2/</a:t>
            </a:r>
            <a:r>
              <a:rPr lang="en-US" altLang="zh-CN" i="1" dirty="0" err="1" smtClean="0">
                <a:solidFill>
                  <a:srgbClr val="FF0000"/>
                </a:solidFill>
                <a:latin typeface="FrutigerLTStd-LightItalic"/>
              </a:rPr>
              <a:t>neu</a:t>
            </a:r>
            <a:r>
              <a:rPr lang="en-US" altLang="zh-CN" i="1" dirty="0" smtClean="0">
                <a:latin typeface="FrutigerLTStd-LightItalic"/>
              </a:rPr>
              <a:t> </a:t>
            </a:r>
            <a:r>
              <a:rPr lang="en-US" altLang="zh-CN" dirty="0" smtClean="0">
                <a:latin typeface="FrutigerLTStd-Light"/>
              </a:rPr>
              <a:t>oncogene </a:t>
            </a:r>
            <a:r>
              <a:rPr lang="en-US" altLang="zh-CN" dirty="0">
                <a:latin typeface="FrutigerLTStd-Light"/>
              </a:rPr>
              <a:t>borne on DMs (</a:t>
            </a:r>
            <a:r>
              <a:rPr lang="en-US" altLang="zh-CN" i="1" dirty="0">
                <a:latin typeface="FrutigerLTStd-LightItalic"/>
              </a:rPr>
              <a:t>yellow dots</a:t>
            </a:r>
            <a:r>
              <a:rPr lang="en-US" altLang="zh-CN" dirty="0">
                <a:latin typeface="FrutigerLTStd-Light"/>
              </a:rPr>
              <a:t>) in a mouse breast </a:t>
            </a:r>
            <a:r>
              <a:rPr lang="en-US" altLang="zh-CN" dirty="0" smtClean="0">
                <a:latin typeface="FrutigerLTStd-Light"/>
              </a:rPr>
              <a:t>cancer cell</a:t>
            </a:r>
            <a:r>
              <a:rPr lang="en-US" altLang="zh-CN" dirty="0">
                <a:latin typeface="FrutigerLTStd-Light"/>
              </a:rPr>
              <a:t>.</a:t>
            </a:r>
            <a:endParaRPr lang="zh-CN" altLang="en-US" dirty="0"/>
          </a:p>
        </p:txBody>
      </p:sp>
      <p:sp>
        <p:nvSpPr>
          <p:cNvPr id="4" name="Rectangle 3"/>
          <p:cNvSpPr/>
          <p:nvPr/>
        </p:nvSpPr>
        <p:spPr>
          <a:xfrm>
            <a:off x="1948774" y="258165"/>
            <a:ext cx="8829473" cy="954107"/>
          </a:xfrm>
          <a:prstGeom prst="rect">
            <a:avLst/>
          </a:prstGeom>
        </p:spPr>
        <p:txBody>
          <a:bodyPr wrap="square">
            <a:spAutoFit/>
          </a:bodyPr>
          <a:lstStyle/>
          <a:p>
            <a:r>
              <a:rPr lang="en-US" altLang="zh-CN" sz="2800" b="1" dirty="0">
                <a:solidFill>
                  <a:srgbClr val="1271FF"/>
                </a:solidFill>
                <a:latin typeface="FrutigerLTStd-Bold"/>
              </a:rPr>
              <a:t>Figure 1.12 </a:t>
            </a:r>
            <a:r>
              <a:rPr lang="en-US" altLang="zh-CN" sz="2800" b="1" dirty="0">
                <a:solidFill>
                  <a:srgbClr val="000000"/>
                </a:solidFill>
                <a:latin typeface="FrutigerLTStd-Bold"/>
              </a:rPr>
              <a:t>Increases and decreases in copy number </a:t>
            </a:r>
            <a:r>
              <a:rPr lang="en-US" altLang="zh-CN" sz="2800" b="1" dirty="0" smtClean="0">
                <a:solidFill>
                  <a:srgbClr val="000000"/>
                </a:solidFill>
                <a:latin typeface="FrutigerLTStd-Bold"/>
              </a:rPr>
              <a:t>of chromosomal </a:t>
            </a:r>
            <a:r>
              <a:rPr lang="en-US" altLang="zh-CN" sz="2800" b="1" dirty="0">
                <a:solidFill>
                  <a:srgbClr val="000000"/>
                </a:solidFill>
                <a:latin typeface="FrutigerLTStd-Bold"/>
              </a:rPr>
              <a:t>segments</a:t>
            </a:r>
            <a:endParaRPr lang="zh-CN" altLang="en-US" sz="2800" dirty="0"/>
          </a:p>
        </p:txBody>
      </p:sp>
    </p:spTree>
    <p:extLst>
      <p:ext uri="{BB962C8B-B14F-4D97-AF65-F5344CB8AC3E}">
        <p14:creationId xmlns:p14="http://schemas.microsoft.com/office/powerpoint/2010/main" val="2703003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7864" y="787941"/>
            <a:ext cx="8319906" cy="646331"/>
          </a:xfrm>
          <a:prstGeom prst="rect">
            <a:avLst/>
          </a:prstGeom>
          <a:noFill/>
        </p:spPr>
        <p:txBody>
          <a:bodyPr wrap="none" rtlCol="0">
            <a:spAutoFit/>
          </a:bodyPr>
          <a:lstStyle/>
          <a:p>
            <a:r>
              <a:rPr lang="en-US" altLang="zh-CN" sz="3600" dirty="0" smtClean="0">
                <a:solidFill>
                  <a:srgbClr val="FF0000"/>
                </a:solidFill>
              </a:rPr>
              <a:t>What is expected to learn after this course?</a:t>
            </a:r>
            <a:endParaRPr lang="zh-CN" altLang="en-US" sz="3600" dirty="0">
              <a:solidFill>
                <a:srgbClr val="FF0000"/>
              </a:solidFill>
            </a:endParaRPr>
          </a:p>
        </p:txBody>
      </p:sp>
      <p:sp>
        <p:nvSpPr>
          <p:cNvPr id="3" name="TextBox 2"/>
          <p:cNvSpPr txBox="1"/>
          <p:nvPr/>
        </p:nvSpPr>
        <p:spPr>
          <a:xfrm>
            <a:off x="1201881" y="2169267"/>
            <a:ext cx="9711871" cy="3416320"/>
          </a:xfrm>
          <a:prstGeom prst="rect">
            <a:avLst/>
          </a:prstGeom>
          <a:noFill/>
        </p:spPr>
        <p:txBody>
          <a:bodyPr wrap="square" rtlCol="0">
            <a:spAutoFit/>
          </a:bodyPr>
          <a:lstStyle/>
          <a:p>
            <a:r>
              <a:rPr lang="en-US" altLang="zh-CN" sz="2400" dirty="0" smtClean="0">
                <a:solidFill>
                  <a:srgbClr val="FF0000"/>
                </a:solidFill>
              </a:rPr>
              <a:t>New knowledge</a:t>
            </a:r>
            <a:r>
              <a:rPr lang="en-US" altLang="zh-CN" sz="2400" dirty="0" smtClean="0"/>
              <a:t>, </a:t>
            </a:r>
            <a:r>
              <a:rPr lang="zh-CN" altLang="en-US" sz="2400" dirty="0" smtClean="0"/>
              <a:t>学习新的知识（包括发现知识的历史），新的生物技术；</a:t>
            </a:r>
            <a:endParaRPr lang="en-US" altLang="zh-CN" sz="2400" dirty="0" smtClean="0"/>
          </a:p>
          <a:p>
            <a:endParaRPr lang="en-US" altLang="zh-CN" sz="2400" dirty="0"/>
          </a:p>
          <a:p>
            <a:r>
              <a:rPr lang="zh-CN" altLang="en-US" sz="2400" dirty="0" smtClean="0"/>
              <a:t>肿瘤生物学是一个不断演化的学科，很多问题没有明确答案！</a:t>
            </a:r>
            <a:endParaRPr lang="en-US" altLang="zh-CN" sz="2400" dirty="0" smtClean="0"/>
          </a:p>
          <a:p>
            <a:endParaRPr lang="en-US" altLang="zh-CN" sz="2400" dirty="0"/>
          </a:p>
          <a:p>
            <a:r>
              <a:rPr lang="en-US" altLang="zh-CN" sz="2400" dirty="0" smtClean="0">
                <a:solidFill>
                  <a:srgbClr val="FF0000"/>
                </a:solidFill>
              </a:rPr>
              <a:t>New questions</a:t>
            </a:r>
            <a:r>
              <a:rPr lang="en-US" altLang="zh-CN" sz="2400" dirty="0" smtClean="0"/>
              <a:t>, </a:t>
            </a:r>
            <a:r>
              <a:rPr lang="zh-CN" altLang="en-US" sz="2400" dirty="0" smtClean="0"/>
              <a:t>重要的是发现肿瘤研究中</a:t>
            </a:r>
            <a:r>
              <a:rPr lang="zh-CN" altLang="en-US" sz="2400" u="sng" dirty="0" smtClean="0"/>
              <a:t>尚未解决的问题</a:t>
            </a:r>
            <a:r>
              <a:rPr lang="en-US" altLang="zh-CN" sz="2400" dirty="0" smtClean="0"/>
              <a:t>,</a:t>
            </a:r>
            <a:r>
              <a:rPr lang="zh-CN" altLang="en-US" sz="2400" dirty="0" smtClean="0"/>
              <a:t> 尤其是目前有条件解决的问题 </a:t>
            </a:r>
            <a:endParaRPr lang="en-US" altLang="zh-CN" sz="2400" dirty="0" smtClean="0"/>
          </a:p>
          <a:p>
            <a:endParaRPr lang="en-US" altLang="zh-CN" sz="2400" dirty="0"/>
          </a:p>
          <a:p>
            <a:r>
              <a:rPr lang="en-US" altLang="zh-CN" sz="2400" dirty="0" smtClean="0">
                <a:solidFill>
                  <a:srgbClr val="FF0000"/>
                </a:solidFill>
              </a:rPr>
              <a:t>New directions</a:t>
            </a:r>
            <a:r>
              <a:rPr lang="en-US" altLang="zh-CN" sz="2400" dirty="0" smtClean="0"/>
              <a:t>, </a:t>
            </a:r>
            <a:r>
              <a:rPr lang="zh-CN" altLang="en-US" sz="2400" dirty="0" smtClean="0"/>
              <a:t>在此基础上，找到未来的工作、研究方向（研究机会</a:t>
            </a:r>
            <a:r>
              <a:rPr lang="en-US" altLang="zh-CN" sz="2400" dirty="0" smtClean="0"/>
              <a:t>/</a:t>
            </a:r>
            <a:r>
              <a:rPr lang="zh-CN" altLang="en-US" sz="2400" dirty="0" smtClean="0"/>
              <a:t>商业机会）</a:t>
            </a:r>
            <a:endParaRPr lang="zh-CN" altLang="en-US" sz="2400" dirty="0"/>
          </a:p>
        </p:txBody>
      </p:sp>
    </p:spTree>
    <p:extLst>
      <p:ext uri="{BB962C8B-B14F-4D97-AF65-F5344CB8AC3E}">
        <p14:creationId xmlns:p14="http://schemas.microsoft.com/office/powerpoint/2010/main" val="9778825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figure_01_1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982" y="1735202"/>
            <a:ext cx="4748772" cy="4885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68672" y="2681280"/>
            <a:ext cx="5955881" cy="2585323"/>
          </a:xfrm>
          <a:prstGeom prst="rect">
            <a:avLst/>
          </a:prstGeom>
        </p:spPr>
        <p:txBody>
          <a:bodyPr wrap="square">
            <a:spAutoFit/>
          </a:bodyPr>
          <a:lstStyle/>
          <a:p>
            <a:pPr>
              <a:lnSpc>
                <a:spcPct val="150000"/>
              </a:lnSpc>
            </a:pPr>
            <a:r>
              <a:rPr lang="en-US" altLang="zh-CN" dirty="0">
                <a:latin typeface="FrutigerLTStd-Light"/>
              </a:rPr>
              <a:t>Occasionally, an amplified gene may be found both in </a:t>
            </a:r>
            <a:r>
              <a:rPr lang="en-US" altLang="zh-CN" dirty="0" smtClean="0">
                <a:latin typeface="FrutigerLTStd-Light"/>
              </a:rPr>
              <a:t>an </a:t>
            </a:r>
            <a:r>
              <a:rPr lang="en-US" altLang="zh-CN" dirty="0" smtClean="0">
                <a:solidFill>
                  <a:srgbClr val="FF0000"/>
                </a:solidFill>
                <a:latin typeface="FrutigerLTStd-Light"/>
              </a:rPr>
              <a:t>HSR</a:t>
            </a:r>
            <a:r>
              <a:rPr lang="en-US" altLang="zh-CN" dirty="0" smtClean="0">
                <a:latin typeface="FrutigerLTStd-Light"/>
              </a:rPr>
              <a:t> </a:t>
            </a:r>
            <a:r>
              <a:rPr lang="en-US" altLang="zh-CN" dirty="0">
                <a:latin typeface="FrutigerLTStd-Light"/>
              </a:rPr>
              <a:t>(nested within a chromosome) and in </a:t>
            </a:r>
            <a:r>
              <a:rPr lang="en-US" altLang="zh-CN" dirty="0">
                <a:solidFill>
                  <a:srgbClr val="FF0000"/>
                </a:solidFill>
                <a:latin typeface="FrutigerLTStd-Light"/>
              </a:rPr>
              <a:t>DM</a:t>
            </a:r>
            <a:r>
              <a:rPr lang="en-US" altLang="zh-CN" dirty="0">
                <a:latin typeface="FrutigerLTStd-Light"/>
              </a:rPr>
              <a:t>s. Here, </a:t>
            </a:r>
            <a:r>
              <a:rPr lang="en-US" altLang="zh-CN" dirty="0" smtClean="0">
                <a:latin typeface="FrutigerLTStd-Light"/>
              </a:rPr>
              <a:t>analysis of </a:t>
            </a:r>
            <a:r>
              <a:rPr lang="en-US" altLang="zh-CN" dirty="0">
                <a:latin typeface="FrutigerLTStd-Light"/>
              </a:rPr>
              <a:t>COLO320 cells reveals multiple copies of the </a:t>
            </a:r>
            <a:r>
              <a:rPr lang="en-US" altLang="zh-CN" i="1" u="sng" dirty="0" err="1">
                <a:solidFill>
                  <a:srgbClr val="FF0000"/>
                </a:solidFill>
                <a:latin typeface="FrutigerLTStd-LightItalic"/>
              </a:rPr>
              <a:t>myc</a:t>
            </a:r>
            <a:r>
              <a:rPr lang="en-US" altLang="zh-CN" i="1" u="sng" dirty="0">
                <a:latin typeface="FrutigerLTStd-LightItalic"/>
              </a:rPr>
              <a:t> </a:t>
            </a:r>
            <a:r>
              <a:rPr lang="en-US" altLang="zh-CN" u="sng" dirty="0" smtClean="0">
                <a:latin typeface="FrutigerLTStd-Light"/>
              </a:rPr>
              <a:t>oncogene (</a:t>
            </a:r>
            <a:r>
              <a:rPr lang="en-US" altLang="zh-CN" i="1" u="sng" dirty="0" smtClean="0">
                <a:latin typeface="FrutigerLTStd-LightItalic"/>
              </a:rPr>
              <a:t>yellow</a:t>
            </a:r>
            <a:r>
              <a:rPr lang="en-US" altLang="zh-CN" u="sng" dirty="0">
                <a:latin typeface="FrutigerLTStd-Light"/>
              </a:rPr>
              <a:t>), </a:t>
            </a:r>
            <a:r>
              <a:rPr lang="en-US" altLang="zh-CN" dirty="0">
                <a:latin typeface="FrutigerLTStd-Light"/>
              </a:rPr>
              <a:t>amid the chromosomes (</a:t>
            </a:r>
            <a:r>
              <a:rPr lang="en-US" altLang="zh-CN" i="1" dirty="0">
                <a:latin typeface="FrutigerLTStd-LightItalic"/>
              </a:rPr>
              <a:t>red</a:t>
            </a:r>
            <a:r>
              <a:rPr lang="en-US" altLang="zh-CN" dirty="0">
                <a:latin typeface="FrutigerLTStd-Light"/>
              </a:rPr>
              <a:t>). One HSR is indicated </a:t>
            </a:r>
            <a:r>
              <a:rPr lang="en-US" altLang="zh-CN" dirty="0" smtClean="0">
                <a:latin typeface="FrutigerLTStd-Light"/>
              </a:rPr>
              <a:t>by the </a:t>
            </a:r>
            <a:r>
              <a:rPr lang="en-US" altLang="zh-CN" dirty="0">
                <a:latin typeface="FrutigerLTStd-Light"/>
              </a:rPr>
              <a:t>arrow, while many dozens of DMs are apparent.</a:t>
            </a:r>
            <a:endParaRPr lang="zh-CN" altLang="en-US" dirty="0"/>
          </a:p>
        </p:txBody>
      </p:sp>
      <p:sp>
        <p:nvSpPr>
          <p:cNvPr id="4" name="Rectangle 3"/>
          <p:cNvSpPr/>
          <p:nvPr/>
        </p:nvSpPr>
        <p:spPr>
          <a:xfrm>
            <a:off x="2094690" y="365173"/>
            <a:ext cx="8829473" cy="954107"/>
          </a:xfrm>
          <a:prstGeom prst="rect">
            <a:avLst/>
          </a:prstGeom>
        </p:spPr>
        <p:txBody>
          <a:bodyPr wrap="square">
            <a:spAutoFit/>
          </a:bodyPr>
          <a:lstStyle/>
          <a:p>
            <a:r>
              <a:rPr lang="en-US" altLang="zh-CN" sz="2800" b="1" dirty="0">
                <a:solidFill>
                  <a:srgbClr val="1271FF"/>
                </a:solidFill>
                <a:latin typeface="FrutigerLTStd-Bold"/>
              </a:rPr>
              <a:t>Figure 1.12 </a:t>
            </a:r>
            <a:r>
              <a:rPr lang="en-US" altLang="zh-CN" sz="2800" b="1" dirty="0">
                <a:solidFill>
                  <a:srgbClr val="000000"/>
                </a:solidFill>
                <a:latin typeface="FrutigerLTStd-Bold"/>
              </a:rPr>
              <a:t>Increases and decreases in copy number </a:t>
            </a:r>
            <a:r>
              <a:rPr lang="en-US" altLang="zh-CN" sz="2800" b="1" dirty="0" smtClean="0">
                <a:solidFill>
                  <a:srgbClr val="000000"/>
                </a:solidFill>
                <a:latin typeface="FrutigerLTStd-Bold"/>
              </a:rPr>
              <a:t>of chromosomal </a:t>
            </a:r>
            <a:r>
              <a:rPr lang="en-US" altLang="zh-CN" sz="2800" b="1" dirty="0">
                <a:solidFill>
                  <a:srgbClr val="000000"/>
                </a:solidFill>
                <a:latin typeface="FrutigerLTStd-Bold"/>
              </a:rPr>
              <a:t>segments</a:t>
            </a:r>
            <a:endParaRPr lang="zh-CN" altLang="en-US" sz="2800" dirty="0"/>
          </a:p>
        </p:txBody>
      </p:sp>
    </p:spTree>
    <p:extLst>
      <p:ext uri="{BB962C8B-B14F-4D97-AF65-F5344CB8AC3E}">
        <p14:creationId xmlns:p14="http://schemas.microsoft.com/office/powerpoint/2010/main" val="16018985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9" name="Picture 3" descr="fig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82" y="1381327"/>
            <a:ext cx="4986804" cy="5156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10592" y="2589131"/>
            <a:ext cx="5368046" cy="2585323"/>
          </a:xfrm>
          <a:prstGeom prst="rect">
            <a:avLst/>
          </a:prstGeom>
        </p:spPr>
        <p:txBody>
          <a:bodyPr wrap="square">
            <a:spAutoFit/>
          </a:bodyPr>
          <a:lstStyle/>
          <a:p>
            <a:pPr>
              <a:lnSpc>
                <a:spcPct val="150000"/>
              </a:lnSpc>
            </a:pPr>
            <a:r>
              <a:rPr lang="en-US" altLang="zh-CN" dirty="0">
                <a:latin typeface="FrutigerLTStd-Light"/>
              </a:rPr>
              <a:t>The </a:t>
            </a:r>
            <a:r>
              <a:rPr lang="en-US" altLang="zh-CN" dirty="0" smtClean="0">
                <a:latin typeface="FrutigerLTStd-Light"/>
              </a:rPr>
              <a:t>use of </a:t>
            </a:r>
            <a:r>
              <a:rPr lang="en-US" altLang="zh-CN" dirty="0">
                <a:latin typeface="FrutigerLTStd-Light"/>
              </a:rPr>
              <a:t>multicolor FISH (</a:t>
            </a:r>
            <a:r>
              <a:rPr lang="en-US" altLang="zh-CN" dirty="0" err="1">
                <a:latin typeface="FrutigerLTStd-Light"/>
              </a:rPr>
              <a:t>mFISH</a:t>
            </a:r>
            <a:r>
              <a:rPr lang="en-US" altLang="zh-CN" dirty="0">
                <a:latin typeface="FrutigerLTStd-Light"/>
              </a:rPr>
              <a:t>) revealed that a segment within </a:t>
            </a:r>
            <a:r>
              <a:rPr lang="en-US" altLang="zh-CN" dirty="0" smtClean="0">
                <a:latin typeface="FrutigerLTStd-Light"/>
              </a:rPr>
              <a:t>normal human </a:t>
            </a:r>
            <a:r>
              <a:rPr lang="en-US" altLang="zh-CN" dirty="0">
                <a:latin typeface="FrutigerLTStd-Light"/>
              </a:rPr>
              <a:t>Chromosome 5 (</a:t>
            </a:r>
            <a:r>
              <a:rPr lang="en-US" altLang="zh-CN" i="1" dirty="0">
                <a:latin typeface="FrutigerLTStd-LightItalic"/>
              </a:rPr>
              <a:t>paired arrows, left</a:t>
            </a:r>
            <a:r>
              <a:rPr lang="en-US" altLang="zh-CN" dirty="0">
                <a:latin typeface="FrutigerLTStd-Light"/>
              </a:rPr>
              <a:t>) has been deleted (</a:t>
            </a:r>
            <a:r>
              <a:rPr lang="en-US" altLang="zh-CN" dirty="0" smtClean="0">
                <a:latin typeface="FrutigerLTStd-Light"/>
              </a:rPr>
              <a:t>an interstitial </a:t>
            </a:r>
            <a:r>
              <a:rPr lang="en-US" altLang="zh-CN" dirty="0">
                <a:latin typeface="FrutigerLTStd-Light"/>
              </a:rPr>
              <a:t>deletion, </a:t>
            </a:r>
            <a:r>
              <a:rPr lang="en-US" altLang="zh-CN" i="1" dirty="0">
                <a:latin typeface="FrutigerLTStd-LightItalic"/>
              </a:rPr>
              <a:t>right</a:t>
            </a:r>
            <a:r>
              <a:rPr lang="en-US" altLang="zh-CN" dirty="0">
                <a:latin typeface="FrutigerLTStd-Light"/>
              </a:rPr>
              <a:t>) following extensive exposure to </a:t>
            </a:r>
            <a:r>
              <a:rPr lang="en-US" altLang="zh-CN" dirty="0" smtClean="0">
                <a:latin typeface="FrutigerLTStd-Light"/>
              </a:rPr>
              <a:t>radiation from </a:t>
            </a:r>
            <a:r>
              <a:rPr lang="en-US" altLang="zh-CN" dirty="0">
                <a:latin typeface="FrutigerLTStd-Light"/>
              </a:rPr>
              <a:t>plutonium.</a:t>
            </a:r>
            <a:endParaRPr lang="zh-CN" altLang="en-US" dirty="0"/>
          </a:p>
        </p:txBody>
      </p:sp>
      <p:sp>
        <p:nvSpPr>
          <p:cNvPr id="4" name="Rectangle 3"/>
          <p:cNvSpPr/>
          <p:nvPr/>
        </p:nvSpPr>
        <p:spPr>
          <a:xfrm>
            <a:off x="1695856" y="150857"/>
            <a:ext cx="8829473" cy="830997"/>
          </a:xfrm>
          <a:prstGeom prst="rect">
            <a:avLst/>
          </a:prstGeom>
        </p:spPr>
        <p:txBody>
          <a:bodyPr wrap="square">
            <a:spAutoFit/>
          </a:bodyPr>
          <a:lstStyle/>
          <a:p>
            <a:r>
              <a:rPr lang="en-US" altLang="zh-CN" sz="2400" b="1" dirty="0">
                <a:solidFill>
                  <a:srgbClr val="1271FF"/>
                </a:solidFill>
                <a:latin typeface="FrutigerLTStd-Bold"/>
              </a:rPr>
              <a:t>Figure 1.12 </a:t>
            </a:r>
            <a:r>
              <a:rPr lang="en-US" altLang="zh-CN" sz="2400" b="1" dirty="0">
                <a:solidFill>
                  <a:srgbClr val="000000"/>
                </a:solidFill>
                <a:latin typeface="FrutigerLTStd-Bold"/>
              </a:rPr>
              <a:t>Increases and decreases in copy number </a:t>
            </a:r>
            <a:r>
              <a:rPr lang="en-US" altLang="zh-CN" sz="2400" b="1" dirty="0" smtClean="0">
                <a:solidFill>
                  <a:srgbClr val="000000"/>
                </a:solidFill>
                <a:latin typeface="FrutigerLTStd-Bold"/>
              </a:rPr>
              <a:t>of chromosomal </a:t>
            </a:r>
            <a:r>
              <a:rPr lang="en-US" altLang="zh-CN" sz="2400" b="1" dirty="0">
                <a:solidFill>
                  <a:srgbClr val="000000"/>
                </a:solidFill>
                <a:latin typeface="FrutigerLTStd-Bold"/>
              </a:rPr>
              <a:t>segments</a:t>
            </a:r>
            <a:endParaRPr lang="zh-CN" altLang="en-US" sz="2400" dirty="0"/>
          </a:p>
        </p:txBody>
      </p:sp>
    </p:spTree>
    <p:extLst>
      <p:ext uri="{BB962C8B-B14F-4D97-AF65-F5344CB8AC3E}">
        <p14:creationId xmlns:p14="http://schemas.microsoft.com/office/powerpoint/2010/main" val="1157233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60451" y="2570813"/>
            <a:ext cx="6096000" cy="1137106"/>
          </a:xfrm>
          <a:prstGeom prst="rect">
            <a:avLst/>
          </a:prstGeom>
        </p:spPr>
        <p:txBody>
          <a:bodyPr>
            <a:spAutoFit/>
          </a:bodyPr>
          <a:lstStyle/>
          <a:p>
            <a:pPr>
              <a:lnSpc>
                <a:spcPct val="150000"/>
              </a:lnSpc>
            </a:pPr>
            <a:r>
              <a:rPr lang="en-US" altLang="zh-CN" sz="2400" dirty="0">
                <a:solidFill>
                  <a:srgbClr val="1271FF"/>
                </a:solidFill>
                <a:latin typeface="ACaslonPro-Regular"/>
              </a:rPr>
              <a:t>1.6 Genotype embodied in DNA sequences </a:t>
            </a:r>
            <a:r>
              <a:rPr lang="en-US" altLang="zh-CN" sz="2400" dirty="0" smtClean="0">
                <a:solidFill>
                  <a:srgbClr val="1271FF"/>
                </a:solidFill>
                <a:latin typeface="ACaslonPro-Regular"/>
              </a:rPr>
              <a:t>creates phenotype </a:t>
            </a:r>
            <a:r>
              <a:rPr lang="en-US" altLang="zh-CN" sz="2400" dirty="0">
                <a:solidFill>
                  <a:srgbClr val="1271FF"/>
                </a:solidFill>
                <a:latin typeface="ACaslonPro-Regular"/>
              </a:rPr>
              <a:t>through proteins</a:t>
            </a:r>
            <a:endParaRPr lang="zh-CN" altLang="en-US" sz="2400" dirty="0"/>
          </a:p>
        </p:txBody>
      </p:sp>
    </p:spTree>
    <p:extLst>
      <p:ext uri="{BB962C8B-B14F-4D97-AF65-F5344CB8AC3E}">
        <p14:creationId xmlns:p14="http://schemas.microsoft.com/office/powerpoint/2010/main" val="2269709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figure_01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596" y="807395"/>
            <a:ext cx="5282009" cy="5865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44118" y="2856824"/>
            <a:ext cx="5405337" cy="2122376"/>
          </a:xfrm>
          <a:prstGeom prst="rect">
            <a:avLst/>
          </a:prstGeom>
        </p:spPr>
        <p:txBody>
          <a:bodyPr wrap="square">
            <a:spAutoFit/>
          </a:bodyPr>
          <a:lstStyle/>
          <a:p>
            <a:pPr>
              <a:lnSpc>
                <a:spcPct val="150000"/>
              </a:lnSpc>
            </a:pPr>
            <a:r>
              <a:rPr lang="en-US" altLang="zh-CN" dirty="0" smtClean="0">
                <a:solidFill>
                  <a:srgbClr val="000000"/>
                </a:solidFill>
                <a:latin typeface="FrutigerLTStd-Light"/>
              </a:rPr>
              <a:t>The cytoskeleton </a:t>
            </a:r>
            <a:r>
              <a:rPr lang="en-US" altLang="zh-CN" dirty="0">
                <a:solidFill>
                  <a:srgbClr val="000000"/>
                </a:solidFill>
                <a:latin typeface="FrutigerLTStd-Light"/>
              </a:rPr>
              <a:t>is assembled from </a:t>
            </a:r>
            <a:r>
              <a:rPr lang="en-US" altLang="zh-CN" dirty="0" smtClean="0">
                <a:solidFill>
                  <a:srgbClr val="000000"/>
                </a:solidFill>
                <a:latin typeface="FrutigerLTStd-Light"/>
              </a:rPr>
              <a:t>complex networks </a:t>
            </a:r>
            <a:r>
              <a:rPr lang="en-US" altLang="zh-CN" dirty="0">
                <a:solidFill>
                  <a:srgbClr val="000000"/>
                </a:solidFill>
                <a:latin typeface="FrutigerLTStd-Light"/>
              </a:rPr>
              <a:t>of intermediate </a:t>
            </a:r>
            <a:r>
              <a:rPr lang="en-US" altLang="zh-CN" dirty="0" smtClean="0">
                <a:solidFill>
                  <a:srgbClr val="000000"/>
                </a:solidFill>
                <a:latin typeface="FrutigerLTStd-Light"/>
              </a:rPr>
              <a:t>filaments(</a:t>
            </a:r>
            <a:r>
              <a:rPr lang="zh-CN" altLang="en-US" dirty="0"/>
              <a:t>中间丝</a:t>
            </a:r>
            <a:r>
              <a:rPr lang="en-US" altLang="zh-CN" dirty="0" smtClean="0">
                <a:solidFill>
                  <a:srgbClr val="000000"/>
                </a:solidFill>
                <a:latin typeface="FrutigerLTStd-Light"/>
              </a:rPr>
              <a:t>), actin microfilaments(</a:t>
            </a:r>
            <a:r>
              <a:rPr lang="zh-CN" altLang="en-US" dirty="0" smtClean="0">
                <a:solidFill>
                  <a:srgbClr val="000000"/>
                </a:solidFill>
                <a:latin typeface="FrutigerLTStd-Light"/>
              </a:rPr>
              <a:t>微丝</a:t>
            </a:r>
            <a:r>
              <a:rPr lang="en-US" altLang="zh-CN" dirty="0" smtClean="0">
                <a:solidFill>
                  <a:srgbClr val="000000"/>
                </a:solidFill>
                <a:latin typeface="FrutigerLTStd-Light"/>
              </a:rPr>
              <a:t>), </a:t>
            </a:r>
            <a:r>
              <a:rPr lang="en-US" altLang="zh-CN" dirty="0">
                <a:solidFill>
                  <a:srgbClr val="000000"/>
                </a:solidFill>
                <a:latin typeface="FrutigerLTStd-Light"/>
              </a:rPr>
              <a:t>and </a:t>
            </a:r>
            <a:r>
              <a:rPr lang="en-US" altLang="zh-CN" dirty="0" smtClean="0">
                <a:solidFill>
                  <a:srgbClr val="000000"/>
                </a:solidFill>
                <a:latin typeface="FrutigerLTStd-Light"/>
              </a:rPr>
              <a:t>microtubules(</a:t>
            </a:r>
            <a:r>
              <a:rPr lang="zh-CN" altLang="en-US" dirty="0" smtClean="0">
                <a:solidFill>
                  <a:srgbClr val="000000"/>
                </a:solidFill>
                <a:latin typeface="FrutigerLTStd-Light"/>
              </a:rPr>
              <a:t>微管</a:t>
            </a:r>
            <a:r>
              <a:rPr lang="en-US" altLang="zh-CN" dirty="0" smtClean="0">
                <a:solidFill>
                  <a:srgbClr val="000000"/>
                </a:solidFill>
                <a:latin typeface="FrutigerLTStd-Light"/>
              </a:rPr>
              <a:t>). Together</a:t>
            </a:r>
            <a:r>
              <a:rPr lang="en-US" altLang="zh-CN" dirty="0">
                <a:solidFill>
                  <a:srgbClr val="000000"/>
                </a:solidFill>
                <a:latin typeface="FrutigerLTStd-Light"/>
              </a:rPr>
              <a:t>, they generate the </a:t>
            </a:r>
            <a:r>
              <a:rPr lang="en-US" altLang="zh-CN" dirty="0" smtClean="0">
                <a:solidFill>
                  <a:srgbClr val="000000"/>
                </a:solidFill>
                <a:latin typeface="FrutigerLTStd-Light"/>
              </a:rPr>
              <a:t>shape of </a:t>
            </a:r>
            <a:r>
              <a:rPr lang="en-US" altLang="zh-CN" dirty="0">
                <a:solidFill>
                  <a:srgbClr val="000000"/>
                </a:solidFill>
                <a:latin typeface="FrutigerLTStd-Light"/>
              </a:rPr>
              <a:t>a cell and enable its motion.</a:t>
            </a:r>
            <a:endParaRPr lang="zh-CN" altLang="en-US" dirty="0"/>
          </a:p>
        </p:txBody>
      </p:sp>
      <p:sp>
        <p:nvSpPr>
          <p:cNvPr id="2" name="Rectangle 1"/>
          <p:cNvSpPr/>
          <p:nvPr/>
        </p:nvSpPr>
        <p:spPr>
          <a:xfrm>
            <a:off x="6209488" y="807395"/>
            <a:ext cx="5522070" cy="830997"/>
          </a:xfrm>
          <a:prstGeom prst="rect">
            <a:avLst/>
          </a:prstGeom>
        </p:spPr>
        <p:txBody>
          <a:bodyPr wrap="square">
            <a:spAutoFit/>
          </a:bodyPr>
          <a:lstStyle/>
          <a:p>
            <a:r>
              <a:rPr lang="en-US" altLang="zh-CN" sz="2400" b="1" dirty="0">
                <a:solidFill>
                  <a:srgbClr val="1271FF"/>
                </a:solidFill>
                <a:latin typeface="FrutigerLTStd-Bold"/>
              </a:rPr>
              <a:t>Figure 1.13 </a:t>
            </a:r>
            <a:r>
              <a:rPr lang="en-US" altLang="zh-CN" sz="2400" b="1" dirty="0">
                <a:solidFill>
                  <a:srgbClr val="000000"/>
                </a:solidFill>
                <a:latin typeface="FrutigerLTStd-Bold"/>
              </a:rPr>
              <a:t>Intracellular and extracellular </a:t>
            </a:r>
            <a:r>
              <a:rPr lang="en-US" altLang="zh-CN" sz="2400" b="1" dirty="0" smtClean="0">
                <a:solidFill>
                  <a:srgbClr val="000000"/>
                </a:solidFill>
                <a:latin typeface="FrutigerLTStd-Bold"/>
              </a:rPr>
              <a:t>scaffolding</a:t>
            </a:r>
            <a:r>
              <a:rPr lang="zh-CN" altLang="en-US" sz="2400" b="1" dirty="0" smtClean="0">
                <a:solidFill>
                  <a:srgbClr val="000000"/>
                </a:solidFill>
                <a:latin typeface="FrutigerLTStd-Bold"/>
              </a:rPr>
              <a:t>（</a:t>
            </a:r>
            <a:r>
              <a:rPr lang="zh-CN" altLang="en-US" sz="2400" b="1" dirty="0">
                <a:solidFill>
                  <a:srgbClr val="000000"/>
                </a:solidFill>
                <a:latin typeface="FrutigerLTStd-Bold"/>
              </a:rPr>
              <a:t>骨架</a:t>
            </a:r>
            <a:r>
              <a:rPr lang="zh-CN" altLang="en-US" sz="2400" b="1" dirty="0" smtClean="0">
                <a:solidFill>
                  <a:srgbClr val="000000"/>
                </a:solidFill>
                <a:latin typeface="FrutigerLTStd-Bold"/>
              </a:rPr>
              <a:t>）</a:t>
            </a:r>
            <a:r>
              <a:rPr lang="en-US" altLang="zh-CN" sz="2400" b="1" dirty="0" smtClean="0">
                <a:solidFill>
                  <a:srgbClr val="000000"/>
                </a:solidFill>
                <a:latin typeface="FrutigerLTStd-Bold"/>
              </a:rPr>
              <a:t> </a:t>
            </a:r>
            <a:endParaRPr lang="en-US" altLang="zh-CN" sz="2400" b="1" dirty="0">
              <a:solidFill>
                <a:srgbClr val="000000"/>
              </a:solidFill>
              <a:latin typeface="FrutigerLTStd-Bold"/>
            </a:endParaRPr>
          </a:p>
        </p:txBody>
      </p:sp>
    </p:spTree>
    <p:extLst>
      <p:ext uri="{BB962C8B-B14F-4D97-AF65-F5344CB8AC3E}">
        <p14:creationId xmlns:p14="http://schemas.microsoft.com/office/powerpoint/2010/main" val="5163613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figure_01_1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73" y="1322962"/>
            <a:ext cx="4789344" cy="5386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51927" y="1556427"/>
            <a:ext cx="4475521" cy="400110"/>
          </a:xfrm>
          <a:prstGeom prst="rect">
            <a:avLst/>
          </a:prstGeom>
          <a:noFill/>
        </p:spPr>
        <p:txBody>
          <a:bodyPr wrap="none" rtlCol="0">
            <a:spAutoFit/>
          </a:bodyPr>
          <a:lstStyle/>
          <a:p>
            <a:r>
              <a:rPr lang="en-US" altLang="zh-CN" sz="2000" dirty="0" smtClean="0">
                <a:solidFill>
                  <a:srgbClr val="FF0000"/>
                </a:solidFill>
              </a:rPr>
              <a:t>Immunofluorescence</a:t>
            </a:r>
            <a:r>
              <a:rPr lang="en-US" altLang="zh-CN" sz="2000" dirty="0" smtClean="0"/>
              <a:t>(</a:t>
            </a:r>
            <a:r>
              <a:rPr lang="zh-CN" altLang="en-US" sz="2000" dirty="0"/>
              <a:t>免疫荧光</a:t>
            </a:r>
            <a:r>
              <a:rPr lang="en-US" altLang="zh-CN" sz="2000" dirty="0" smtClean="0"/>
              <a:t>) pictures</a:t>
            </a:r>
            <a:endParaRPr lang="zh-CN" altLang="en-US" sz="2000" dirty="0"/>
          </a:p>
        </p:txBody>
      </p:sp>
      <p:sp>
        <p:nvSpPr>
          <p:cNvPr id="5" name="TextBox 4"/>
          <p:cNvSpPr txBox="1"/>
          <p:nvPr/>
        </p:nvSpPr>
        <p:spPr>
          <a:xfrm>
            <a:off x="5851927" y="2176295"/>
            <a:ext cx="5385816" cy="923330"/>
          </a:xfrm>
          <a:prstGeom prst="rect">
            <a:avLst/>
          </a:prstGeom>
          <a:noFill/>
        </p:spPr>
        <p:txBody>
          <a:bodyPr wrap="square" rtlCol="0">
            <a:spAutoFit/>
          </a:bodyPr>
          <a:lstStyle/>
          <a:p>
            <a:r>
              <a:rPr lang="en-US" altLang="zh-CN" dirty="0" smtClean="0"/>
              <a:t>Protocol</a:t>
            </a:r>
            <a:r>
              <a:rPr lang="zh-CN" altLang="en-US" dirty="0" smtClean="0"/>
              <a:t>：</a:t>
            </a:r>
            <a:endParaRPr lang="en-US" altLang="zh-CN" dirty="0" smtClean="0"/>
          </a:p>
          <a:p>
            <a:r>
              <a:rPr lang="en-US" altLang="zh-CN" dirty="0" smtClean="0"/>
              <a:t>Cell fix </a:t>
            </a:r>
            <a:r>
              <a:rPr lang="en-US" altLang="zh-CN" dirty="0" smtClean="0">
                <a:sym typeface="Wingdings" panose="05000000000000000000" pitchFamily="2" charset="2"/>
              </a:rPr>
              <a:t> </a:t>
            </a:r>
            <a:r>
              <a:rPr lang="en-US" altLang="zh-CN" dirty="0" err="1" smtClean="0">
                <a:sym typeface="Wingdings" panose="05000000000000000000" pitchFamily="2" charset="2"/>
              </a:rPr>
              <a:t>permeablize</a:t>
            </a:r>
            <a:r>
              <a:rPr lang="en-US" altLang="zh-CN" dirty="0" smtClean="0">
                <a:sym typeface="Wingdings" panose="05000000000000000000" pitchFamily="2" charset="2"/>
              </a:rPr>
              <a:t> 1</a:t>
            </a:r>
            <a:r>
              <a:rPr lang="en-US" altLang="zh-CN" baseline="30000" dirty="0" smtClean="0">
                <a:sym typeface="Wingdings" panose="05000000000000000000" pitchFamily="2" charset="2"/>
              </a:rPr>
              <a:t>st</a:t>
            </a:r>
            <a:r>
              <a:rPr lang="en-US" altLang="zh-CN" dirty="0" smtClean="0">
                <a:sym typeface="Wingdings" panose="05000000000000000000" pitchFamily="2" charset="2"/>
              </a:rPr>
              <a:t> antibody  fluorescent 2</a:t>
            </a:r>
            <a:r>
              <a:rPr lang="en-US" altLang="zh-CN" baseline="30000" dirty="0" smtClean="0">
                <a:sym typeface="Wingdings" panose="05000000000000000000" pitchFamily="2" charset="2"/>
              </a:rPr>
              <a:t>nd</a:t>
            </a:r>
            <a:r>
              <a:rPr lang="en-US" altLang="zh-CN" dirty="0" smtClean="0">
                <a:sym typeface="Wingdings" panose="05000000000000000000" pitchFamily="2" charset="2"/>
              </a:rPr>
              <a:t> Ab</a:t>
            </a:r>
            <a:r>
              <a:rPr lang="zh-CN" altLang="en-US" dirty="0" smtClean="0">
                <a:sym typeface="Wingdings" panose="05000000000000000000" pitchFamily="2" charset="2"/>
              </a:rPr>
              <a:t> </a:t>
            </a:r>
            <a:r>
              <a:rPr lang="en-US" altLang="zh-CN" dirty="0" smtClean="0">
                <a:sym typeface="Wingdings" panose="05000000000000000000" pitchFamily="2" charset="2"/>
              </a:rPr>
              <a:t></a:t>
            </a:r>
            <a:r>
              <a:rPr lang="zh-CN" altLang="en-US" dirty="0" smtClean="0">
                <a:sym typeface="Wingdings" panose="05000000000000000000" pitchFamily="2" charset="2"/>
              </a:rPr>
              <a:t> </a:t>
            </a:r>
            <a:r>
              <a:rPr lang="en-US" altLang="zh-CN" dirty="0" smtClean="0">
                <a:sym typeface="Wingdings" panose="05000000000000000000" pitchFamily="2" charset="2"/>
              </a:rPr>
              <a:t>fluorescent microscope</a:t>
            </a:r>
            <a:endParaRPr lang="zh-CN" altLang="en-US" dirty="0"/>
          </a:p>
        </p:txBody>
      </p:sp>
      <p:sp>
        <p:nvSpPr>
          <p:cNvPr id="6" name="TextBox 5"/>
          <p:cNvSpPr txBox="1"/>
          <p:nvPr/>
        </p:nvSpPr>
        <p:spPr>
          <a:xfrm>
            <a:off x="5851927" y="3194183"/>
            <a:ext cx="3816686" cy="369332"/>
          </a:xfrm>
          <a:prstGeom prst="rect">
            <a:avLst/>
          </a:prstGeom>
          <a:noFill/>
        </p:spPr>
        <p:txBody>
          <a:bodyPr wrap="none" rtlCol="0">
            <a:spAutoFit/>
          </a:bodyPr>
          <a:lstStyle/>
          <a:p>
            <a:r>
              <a:rPr lang="en-US" altLang="zh-CN" dirty="0" smtClean="0"/>
              <a:t>DAPI:  Blue, nucleus DNA staining dye; </a:t>
            </a:r>
            <a:endParaRPr lang="zh-CN" altLang="en-US" dirty="0"/>
          </a:p>
        </p:txBody>
      </p:sp>
      <p:sp>
        <p:nvSpPr>
          <p:cNvPr id="7" name="Rectangle 6"/>
          <p:cNvSpPr/>
          <p:nvPr/>
        </p:nvSpPr>
        <p:spPr>
          <a:xfrm>
            <a:off x="2054501" y="344046"/>
            <a:ext cx="9021782" cy="461665"/>
          </a:xfrm>
          <a:prstGeom prst="rect">
            <a:avLst/>
          </a:prstGeom>
        </p:spPr>
        <p:txBody>
          <a:bodyPr wrap="square">
            <a:spAutoFit/>
          </a:bodyPr>
          <a:lstStyle/>
          <a:p>
            <a:r>
              <a:rPr lang="en-US" altLang="zh-CN" sz="2400" b="1" dirty="0">
                <a:solidFill>
                  <a:srgbClr val="1271FF"/>
                </a:solidFill>
                <a:latin typeface="FrutigerLTStd-Bold"/>
              </a:rPr>
              <a:t>Figure 1.13 </a:t>
            </a:r>
            <a:r>
              <a:rPr lang="en-US" altLang="zh-CN" sz="2400" b="1" dirty="0">
                <a:solidFill>
                  <a:srgbClr val="000000"/>
                </a:solidFill>
                <a:latin typeface="FrutigerLTStd-Bold"/>
              </a:rPr>
              <a:t>Intracellular and extracellular scaffolding </a:t>
            </a:r>
            <a:endParaRPr lang="zh-CN" altLang="en-US" sz="2400" dirty="0"/>
          </a:p>
        </p:txBody>
      </p:sp>
      <p:sp>
        <p:nvSpPr>
          <p:cNvPr id="3" name="Rectangle 2"/>
          <p:cNvSpPr/>
          <p:nvPr/>
        </p:nvSpPr>
        <p:spPr>
          <a:xfrm>
            <a:off x="5851927" y="4234723"/>
            <a:ext cx="5449961" cy="1754326"/>
          </a:xfrm>
          <a:prstGeom prst="rect">
            <a:avLst/>
          </a:prstGeom>
        </p:spPr>
        <p:txBody>
          <a:bodyPr wrap="square">
            <a:spAutoFit/>
          </a:bodyPr>
          <a:lstStyle/>
          <a:p>
            <a:pPr>
              <a:lnSpc>
                <a:spcPct val="150000"/>
              </a:lnSpc>
            </a:pPr>
            <a:r>
              <a:rPr lang="en-US" altLang="zh-CN" u="sng" dirty="0" smtClean="0">
                <a:latin typeface="FrutigerLTStd-Light"/>
              </a:rPr>
              <a:t>Microfilaments composed </a:t>
            </a:r>
            <a:r>
              <a:rPr lang="en-US" altLang="zh-CN" u="sng" dirty="0">
                <a:latin typeface="FrutigerLTStd-Light"/>
              </a:rPr>
              <a:t>of actin (</a:t>
            </a:r>
            <a:r>
              <a:rPr lang="en-US" altLang="zh-CN" i="1" u="sng" dirty="0">
                <a:latin typeface="FrutigerLTStd-LightItalic"/>
              </a:rPr>
              <a:t>orange</a:t>
            </a:r>
            <a:r>
              <a:rPr lang="en-US" altLang="zh-CN" u="sng" dirty="0">
                <a:latin typeface="FrutigerLTStd-Light"/>
              </a:rPr>
              <a:t>) </a:t>
            </a:r>
            <a:r>
              <a:rPr lang="en-US" altLang="zh-CN" u="sng" dirty="0" smtClean="0">
                <a:latin typeface="FrutigerLTStd-Light"/>
              </a:rPr>
              <a:t>form bundles </a:t>
            </a:r>
            <a:r>
              <a:rPr lang="en-US" altLang="zh-CN" u="sng" dirty="0">
                <a:latin typeface="FrutigerLTStd-Light"/>
              </a:rPr>
              <a:t>that lie parallel to the </a:t>
            </a:r>
            <a:r>
              <a:rPr lang="en-US" altLang="zh-CN" u="sng" dirty="0" smtClean="0">
                <a:latin typeface="FrutigerLTStd-Light"/>
              </a:rPr>
              <a:t>cell surface </a:t>
            </a:r>
            <a:r>
              <a:rPr lang="en-US" altLang="zh-CN" u="sng" dirty="0">
                <a:latin typeface="FrutigerLTStd-Light"/>
              </a:rPr>
              <a:t>while microtubules </a:t>
            </a:r>
            <a:r>
              <a:rPr lang="en-US" altLang="zh-CN" u="sng" dirty="0" smtClean="0">
                <a:latin typeface="FrutigerLTStd-Light"/>
              </a:rPr>
              <a:t>composed of </a:t>
            </a:r>
            <a:r>
              <a:rPr lang="en-US" altLang="zh-CN" u="sng" dirty="0">
                <a:latin typeface="FrutigerLTStd-Light"/>
              </a:rPr>
              <a:t>tubulin (</a:t>
            </a:r>
            <a:r>
              <a:rPr lang="en-US" altLang="zh-CN" i="1" u="sng" dirty="0">
                <a:latin typeface="FrutigerLTStd-LightItalic"/>
              </a:rPr>
              <a:t>green</a:t>
            </a:r>
            <a:r>
              <a:rPr lang="en-US" altLang="zh-CN" u="sng" dirty="0">
                <a:latin typeface="FrutigerLTStd-Light"/>
              </a:rPr>
              <a:t>) radiate </a:t>
            </a:r>
            <a:r>
              <a:rPr lang="en-US" altLang="zh-CN" u="sng" dirty="0" smtClean="0">
                <a:latin typeface="FrutigerLTStd-Light"/>
              </a:rPr>
              <a:t>outward from </a:t>
            </a:r>
            <a:r>
              <a:rPr lang="en-US" altLang="zh-CN" u="sng" dirty="0">
                <a:latin typeface="FrutigerLTStd-Light"/>
              </a:rPr>
              <a:t>the nucleus (</a:t>
            </a:r>
            <a:r>
              <a:rPr lang="en-US" altLang="zh-CN" i="1" u="sng" dirty="0">
                <a:latin typeface="FrutigerLTStd-LightItalic"/>
              </a:rPr>
              <a:t>blue</a:t>
            </a:r>
            <a:r>
              <a:rPr lang="en-US" altLang="zh-CN" u="sng" dirty="0">
                <a:latin typeface="FrutigerLTStd-Light"/>
              </a:rPr>
              <a:t>).</a:t>
            </a:r>
            <a:endParaRPr lang="zh-CN" altLang="en-US" u="sng" dirty="0"/>
          </a:p>
        </p:txBody>
      </p:sp>
    </p:spTree>
    <p:extLst>
      <p:ext uri="{BB962C8B-B14F-4D97-AF65-F5344CB8AC3E}">
        <p14:creationId xmlns:p14="http://schemas.microsoft.com/office/powerpoint/2010/main" val="2613526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_01_1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489" y="1663430"/>
            <a:ext cx="4967882" cy="4929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545288" y="2119390"/>
            <a:ext cx="4981989" cy="3831818"/>
          </a:xfrm>
          <a:prstGeom prst="rect">
            <a:avLst/>
          </a:prstGeom>
        </p:spPr>
        <p:txBody>
          <a:bodyPr wrap="square">
            <a:spAutoFit/>
          </a:bodyPr>
          <a:lstStyle/>
          <a:p>
            <a:pPr>
              <a:lnSpc>
                <a:spcPct val="150000"/>
              </a:lnSpc>
            </a:pPr>
            <a:r>
              <a:rPr lang="en-US" altLang="zh-CN" dirty="0">
                <a:latin typeface="FrutigerLTStd-Light"/>
              </a:rPr>
              <a:t>Cells secrete a </a:t>
            </a:r>
            <a:r>
              <a:rPr lang="en-US" altLang="zh-CN" dirty="0" smtClean="0">
                <a:latin typeface="FrutigerLTStd-Light"/>
              </a:rPr>
              <a:t>diverse array </a:t>
            </a:r>
            <a:r>
              <a:rPr lang="en-US" altLang="zh-CN" dirty="0">
                <a:latin typeface="FrutigerLTStd-Light"/>
              </a:rPr>
              <a:t>of proteins that are </a:t>
            </a:r>
            <a:r>
              <a:rPr lang="en-US" altLang="zh-CN" dirty="0" smtClean="0">
                <a:latin typeface="FrutigerLTStd-Light"/>
              </a:rPr>
              <a:t>assembled into </a:t>
            </a:r>
            <a:r>
              <a:rPr lang="en-US" altLang="zh-CN" dirty="0">
                <a:latin typeface="FrutigerLTStd-Light"/>
              </a:rPr>
              <a:t>the extracellular matrix (ECM). </a:t>
            </a:r>
            <a:r>
              <a:rPr lang="en-US" altLang="zh-CN" dirty="0" smtClean="0">
                <a:latin typeface="FrutigerLTStd-Light"/>
              </a:rPr>
              <a:t>A </a:t>
            </a:r>
            <a:r>
              <a:rPr lang="en-US" altLang="zh-CN" b="1" dirty="0" smtClean="0">
                <a:solidFill>
                  <a:srgbClr val="FF0000"/>
                </a:solidFill>
                <a:latin typeface="FrutigerLTStd-Light"/>
              </a:rPr>
              <a:t>scanning </a:t>
            </a:r>
            <a:r>
              <a:rPr lang="en-US" altLang="zh-CN" b="1" dirty="0">
                <a:solidFill>
                  <a:srgbClr val="FF0000"/>
                </a:solidFill>
                <a:latin typeface="FrutigerLTStd-Light"/>
              </a:rPr>
              <a:t>electron micrograph </a:t>
            </a:r>
            <a:r>
              <a:rPr lang="en-US" altLang="zh-CN" dirty="0" smtClean="0">
                <a:latin typeface="FrutigerLTStd-Light"/>
              </a:rPr>
              <a:t>reveals the </a:t>
            </a:r>
            <a:r>
              <a:rPr lang="en-US" altLang="zh-CN" dirty="0">
                <a:latin typeface="FrutigerLTStd-Light"/>
              </a:rPr>
              <a:t>complex meshwork of </a:t>
            </a:r>
            <a:r>
              <a:rPr lang="en-US" altLang="zh-CN" dirty="0" smtClean="0">
                <a:latin typeface="FrutigerLTStd-Light"/>
              </a:rPr>
              <a:t>collagen fibers</a:t>
            </a:r>
            <a:r>
              <a:rPr lang="en-US" altLang="zh-CN" dirty="0">
                <a:latin typeface="FrutigerLTStd-Light"/>
              </a:rPr>
              <a:t>, glycoproteins, </a:t>
            </a:r>
            <a:r>
              <a:rPr lang="en-US" altLang="zh-CN" dirty="0" err="1" smtClean="0">
                <a:latin typeface="FrutigerLTStd-Light"/>
              </a:rPr>
              <a:t>hyaluronan</a:t>
            </a:r>
            <a:r>
              <a:rPr lang="en-US" altLang="zh-CN" dirty="0" smtClean="0">
                <a:latin typeface="FrutigerLTStd-Light"/>
              </a:rPr>
              <a:t>(</a:t>
            </a:r>
            <a:r>
              <a:rPr lang="zh-CN" altLang="en-US" dirty="0"/>
              <a:t>透明质酸</a:t>
            </a:r>
            <a:r>
              <a:rPr lang="en-US" altLang="zh-CN" dirty="0" smtClean="0">
                <a:latin typeface="FrutigerLTStd-Light"/>
              </a:rPr>
              <a:t>), and proteoglycans(</a:t>
            </a:r>
            <a:r>
              <a:rPr lang="zh-CN" altLang="en-US" dirty="0"/>
              <a:t>蛋白多糖</a:t>
            </a:r>
            <a:r>
              <a:rPr lang="en-US" altLang="zh-CN" dirty="0" smtClean="0">
                <a:latin typeface="FrutigerLTStd-Light"/>
              </a:rPr>
              <a:t>), </a:t>
            </a:r>
            <a:r>
              <a:rPr lang="en-US" altLang="zh-CN" dirty="0">
                <a:latin typeface="FrutigerLTStd-Light"/>
              </a:rPr>
              <a:t>in which </a:t>
            </a:r>
            <a:r>
              <a:rPr lang="en-US" altLang="zh-CN" dirty="0" smtClean="0">
                <a:latin typeface="FrutigerLTStd-Light"/>
              </a:rPr>
              <a:t>fibroblasts (connective </a:t>
            </a:r>
            <a:r>
              <a:rPr lang="en-US" altLang="zh-CN" dirty="0">
                <a:latin typeface="FrutigerLTStd-Light"/>
              </a:rPr>
              <a:t>tissue cells) are embedded</a:t>
            </a:r>
            <a:r>
              <a:rPr lang="en-US" altLang="zh-CN" dirty="0" smtClean="0">
                <a:latin typeface="FrutigerLTStd-Light"/>
              </a:rPr>
              <a:t>. </a:t>
            </a:r>
            <a:endParaRPr lang="zh-CN" altLang="en-US" dirty="0"/>
          </a:p>
        </p:txBody>
      </p:sp>
      <p:sp>
        <p:nvSpPr>
          <p:cNvPr id="4" name="Rectangle 3"/>
          <p:cNvSpPr/>
          <p:nvPr/>
        </p:nvSpPr>
        <p:spPr>
          <a:xfrm>
            <a:off x="1767165" y="409051"/>
            <a:ext cx="9341821" cy="461665"/>
          </a:xfrm>
          <a:prstGeom prst="rect">
            <a:avLst/>
          </a:prstGeom>
        </p:spPr>
        <p:txBody>
          <a:bodyPr wrap="square">
            <a:spAutoFit/>
          </a:bodyPr>
          <a:lstStyle/>
          <a:p>
            <a:r>
              <a:rPr lang="en-US" altLang="zh-CN" sz="2400" b="1" dirty="0">
                <a:solidFill>
                  <a:srgbClr val="1271FF"/>
                </a:solidFill>
                <a:latin typeface="FrutigerLTStd-Bold"/>
              </a:rPr>
              <a:t>Figure 1.13 </a:t>
            </a:r>
            <a:r>
              <a:rPr lang="en-US" altLang="zh-CN" sz="2400" b="1" dirty="0">
                <a:solidFill>
                  <a:srgbClr val="000000"/>
                </a:solidFill>
                <a:latin typeface="FrutigerLTStd-Bold"/>
              </a:rPr>
              <a:t>Intracellular and extracellular scaffolding </a:t>
            </a:r>
            <a:endParaRPr lang="zh-CN" altLang="en-US" sz="2400" dirty="0"/>
          </a:p>
        </p:txBody>
      </p:sp>
    </p:spTree>
    <p:extLst>
      <p:ext uri="{BB962C8B-B14F-4D97-AF65-F5344CB8AC3E}">
        <p14:creationId xmlns:p14="http://schemas.microsoft.com/office/powerpoint/2010/main" val="32673821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figure_01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05" y="1215956"/>
            <a:ext cx="5750960" cy="545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896065" y="1170108"/>
            <a:ext cx="6111892" cy="5030864"/>
          </a:xfrm>
          <a:prstGeom prst="rect">
            <a:avLst/>
          </a:prstGeom>
        </p:spPr>
        <p:txBody>
          <a:bodyPr wrap="square">
            <a:spAutoFit/>
          </a:bodyPr>
          <a:lstStyle/>
          <a:p>
            <a:pPr>
              <a:lnSpc>
                <a:spcPct val="150000"/>
              </a:lnSpc>
            </a:pPr>
            <a:r>
              <a:rPr lang="en-US" altLang="zh-CN" dirty="0" smtClean="0">
                <a:solidFill>
                  <a:srgbClr val="000000"/>
                </a:solidFill>
                <a:latin typeface="FrutigerLTStd-Light"/>
              </a:rPr>
              <a:t>(</a:t>
            </a:r>
            <a:r>
              <a:rPr lang="en-US" altLang="zh-CN" dirty="0">
                <a:solidFill>
                  <a:srgbClr val="000000"/>
                </a:solidFill>
                <a:latin typeface="FrutigerLTStd-Light"/>
              </a:rPr>
              <a:t>A) </a:t>
            </a:r>
            <a:r>
              <a:rPr lang="en-US" altLang="zh-CN" dirty="0" smtClean="0">
                <a:solidFill>
                  <a:srgbClr val="000000"/>
                </a:solidFill>
                <a:latin typeface="FrutigerLTStd-Light"/>
              </a:rPr>
              <a:t>This </a:t>
            </a:r>
            <a:r>
              <a:rPr lang="en-US" altLang="zh-CN" dirty="0">
                <a:solidFill>
                  <a:srgbClr val="000000"/>
                </a:solidFill>
                <a:latin typeface="FrutigerLTStd-Light"/>
              </a:rPr>
              <a:t>image </a:t>
            </a:r>
            <a:r>
              <a:rPr lang="en-US" altLang="zh-CN" dirty="0" smtClean="0">
                <a:solidFill>
                  <a:srgbClr val="000000"/>
                </a:solidFill>
                <a:latin typeface="FrutigerLTStd-Light"/>
              </a:rPr>
              <a:t>traces the </a:t>
            </a:r>
            <a:r>
              <a:rPr lang="en-US" altLang="zh-CN" dirty="0">
                <a:solidFill>
                  <a:srgbClr val="000000"/>
                </a:solidFill>
                <a:latin typeface="FrutigerLTStd-Light"/>
              </a:rPr>
              <a:t>movement of a human </a:t>
            </a:r>
            <a:r>
              <a:rPr lang="en-US" altLang="zh-CN" dirty="0" smtClean="0">
                <a:solidFill>
                  <a:srgbClr val="000000"/>
                </a:solidFill>
                <a:latin typeface="FrutigerLTStd-Light"/>
              </a:rPr>
              <a:t>vascular endothelial </a:t>
            </a:r>
            <a:r>
              <a:rPr lang="en-US" altLang="zh-CN" dirty="0">
                <a:solidFill>
                  <a:srgbClr val="000000"/>
                </a:solidFill>
                <a:latin typeface="FrutigerLTStd-Light"/>
              </a:rPr>
              <a:t>cell (the cell type that </a:t>
            </a:r>
            <a:r>
              <a:rPr lang="en-US" altLang="zh-CN" dirty="0" smtClean="0">
                <a:solidFill>
                  <a:srgbClr val="000000"/>
                </a:solidFill>
                <a:latin typeface="FrutigerLTStd-Light"/>
              </a:rPr>
              <a:t>forms the </a:t>
            </a:r>
            <a:r>
              <a:rPr lang="en-US" altLang="zh-CN" dirty="0">
                <a:solidFill>
                  <a:srgbClr val="000000"/>
                </a:solidFill>
                <a:latin typeface="FrutigerLTStd-Light"/>
              </a:rPr>
              <a:t>lining of blood vessels) toward </a:t>
            </a:r>
            <a:r>
              <a:rPr lang="en-US" altLang="zh-CN" dirty="0" smtClean="0">
                <a:solidFill>
                  <a:srgbClr val="000000"/>
                </a:solidFill>
                <a:latin typeface="FrutigerLTStd-Light"/>
              </a:rPr>
              <a:t>two attractants </a:t>
            </a:r>
            <a:r>
              <a:rPr lang="en-US" altLang="zh-CN" dirty="0">
                <a:solidFill>
                  <a:srgbClr val="000000"/>
                </a:solidFill>
                <a:latin typeface="FrutigerLTStd-Light"/>
              </a:rPr>
              <a:t>located at the </a:t>
            </a:r>
            <a:r>
              <a:rPr lang="en-US" altLang="zh-CN" dirty="0" smtClean="0">
                <a:solidFill>
                  <a:srgbClr val="000000"/>
                </a:solidFill>
                <a:latin typeface="FrutigerLTStd-Light"/>
              </a:rPr>
              <a:t>bottom. Each </a:t>
            </a:r>
            <a:r>
              <a:rPr lang="en-US" altLang="zh-CN" dirty="0">
                <a:solidFill>
                  <a:srgbClr val="000000"/>
                </a:solidFill>
                <a:latin typeface="FrutigerLTStd-Light"/>
              </a:rPr>
              <a:t>point represents </a:t>
            </a:r>
            <a:r>
              <a:rPr lang="en-US" altLang="zh-CN" dirty="0" smtClean="0">
                <a:solidFill>
                  <a:srgbClr val="000000"/>
                </a:solidFill>
                <a:latin typeface="FrutigerLTStd-Light"/>
              </a:rPr>
              <a:t>a position </a:t>
            </a:r>
            <a:r>
              <a:rPr lang="en-US" altLang="zh-CN" dirty="0">
                <a:solidFill>
                  <a:srgbClr val="000000"/>
                </a:solidFill>
                <a:latin typeface="FrutigerLTStd-Light"/>
              </a:rPr>
              <a:t>plotted at 10-minute </a:t>
            </a:r>
            <a:r>
              <a:rPr lang="en-US" altLang="zh-CN" dirty="0" smtClean="0">
                <a:solidFill>
                  <a:srgbClr val="000000"/>
                </a:solidFill>
                <a:latin typeface="FrutigerLTStd-Light"/>
              </a:rPr>
              <a:t>intervals. This </a:t>
            </a:r>
            <a:r>
              <a:rPr lang="en-US" altLang="zh-CN" dirty="0">
                <a:solidFill>
                  <a:srgbClr val="000000"/>
                </a:solidFill>
                <a:latin typeface="FrutigerLTStd-Light"/>
              </a:rPr>
              <a:t>motility is made possible by </a:t>
            </a:r>
            <a:r>
              <a:rPr lang="en-US" altLang="zh-CN" dirty="0" smtClean="0">
                <a:solidFill>
                  <a:srgbClr val="000000"/>
                </a:solidFill>
                <a:latin typeface="FrutigerLTStd-Light"/>
              </a:rPr>
              <a:t>complex networks </a:t>
            </a:r>
            <a:r>
              <a:rPr lang="en-US" altLang="zh-CN" dirty="0">
                <a:solidFill>
                  <a:srgbClr val="000000"/>
                </a:solidFill>
                <a:latin typeface="FrutigerLTStd-Light"/>
              </a:rPr>
              <a:t>of proteins that form the </a:t>
            </a:r>
            <a:r>
              <a:rPr lang="en-US" altLang="zh-CN" dirty="0" smtClean="0">
                <a:solidFill>
                  <a:srgbClr val="000000"/>
                </a:solidFill>
                <a:latin typeface="FrutigerLTStd-Light"/>
              </a:rPr>
              <a:t>cells’ cytoskeletons</a:t>
            </a:r>
            <a:r>
              <a:rPr lang="en-US" altLang="zh-CN" dirty="0">
                <a:solidFill>
                  <a:srgbClr val="000000"/>
                </a:solidFill>
                <a:latin typeface="FrutigerLTStd-Light"/>
              </a:rPr>
              <a:t>. (B) The advancing cell is </a:t>
            </a:r>
            <a:r>
              <a:rPr lang="en-US" altLang="zh-CN" dirty="0" smtClean="0">
                <a:solidFill>
                  <a:srgbClr val="000000"/>
                </a:solidFill>
                <a:latin typeface="FrutigerLTStd-Light"/>
              </a:rPr>
              <a:t>a fish </a:t>
            </a:r>
            <a:r>
              <a:rPr lang="en-US" altLang="zh-CN" dirty="0" err="1">
                <a:solidFill>
                  <a:srgbClr val="000000"/>
                </a:solidFill>
                <a:latin typeface="FrutigerLTStd-Light"/>
              </a:rPr>
              <a:t>keratocyte</a:t>
            </a:r>
            <a:r>
              <a:rPr lang="en-US" altLang="zh-CN" dirty="0">
                <a:solidFill>
                  <a:srgbClr val="000000"/>
                </a:solidFill>
                <a:latin typeface="FrutigerLTStd-Light"/>
              </a:rPr>
              <a:t>; its </a:t>
            </a:r>
            <a:r>
              <a:rPr lang="en-US" altLang="zh-CN" u="sng" dirty="0">
                <a:solidFill>
                  <a:srgbClr val="000000"/>
                </a:solidFill>
                <a:latin typeface="FrutigerLTStd-Light"/>
              </a:rPr>
              <a:t>leading edge (</a:t>
            </a:r>
            <a:r>
              <a:rPr lang="en-US" altLang="zh-CN" i="1" u="sng" dirty="0" smtClean="0">
                <a:solidFill>
                  <a:srgbClr val="000000"/>
                </a:solidFill>
                <a:latin typeface="FrutigerLTStd-LightItalic"/>
              </a:rPr>
              <a:t>green</a:t>
            </a:r>
            <a:r>
              <a:rPr lang="en-US" altLang="zh-CN" u="sng" dirty="0" smtClean="0">
                <a:solidFill>
                  <a:srgbClr val="000000"/>
                </a:solidFill>
                <a:latin typeface="FrutigerLTStd-Light"/>
              </a:rPr>
              <a:t>) is </a:t>
            </a:r>
            <a:r>
              <a:rPr lang="en-US" altLang="zh-CN" u="sng" dirty="0">
                <a:solidFill>
                  <a:srgbClr val="000000"/>
                </a:solidFill>
                <a:latin typeface="FrutigerLTStd-Light"/>
              </a:rPr>
              <a:t>pushed forward by an actin </a:t>
            </a:r>
            <a:r>
              <a:rPr lang="en-US" altLang="zh-CN" u="sng" dirty="0" smtClean="0">
                <a:solidFill>
                  <a:srgbClr val="000000"/>
                </a:solidFill>
                <a:latin typeface="FrutigerLTStd-Light"/>
              </a:rPr>
              <a:t>filament network</a:t>
            </a:r>
            <a:r>
              <a:rPr lang="en-US" altLang="zh-CN" dirty="0">
                <a:solidFill>
                  <a:srgbClr val="000000"/>
                </a:solidFill>
                <a:latin typeface="FrutigerLTStd-Light"/>
              </a:rPr>
              <a:t>, such as the one shown </a:t>
            </a:r>
            <a:r>
              <a:rPr lang="en-US" altLang="zh-CN" dirty="0" smtClean="0">
                <a:solidFill>
                  <a:srgbClr val="000000"/>
                </a:solidFill>
                <a:latin typeface="FrutigerLTStd-Light"/>
              </a:rPr>
              <a:t>in C</a:t>
            </a:r>
            <a:r>
              <a:rPr lang="en-US" altLang="zh-CN" dirty="0">
                <a:solidFill>
                  <a:srgbClr val="000000"/>
                </a:solidFill>
                <a:latin typeface="FrutigerLTStd-Light"/>
              </a:rPr>
              <a:t>. (C) Seen here is the network of </a:t>
            </a:r>
            <a:r>
              <a:rPr lang="en-US" altLang="zh-CN" dirty="0" smtClean="0">
                <a:solidFill>
                  <a:srgbClr val="000000"/>
                </a:solidFill>
                <a:latin typeface="FrutigerLTStd-Light"/>
              </a:rPr>
              <a:t>actin filaments </a:t>
            </a:r>
            <a:r>
              <a:rPr lang="en-US" altLang="zh-CN" dirty="0">
                <a:solidFill>
                  <a:srgbClr val="000000"/>
                </a:solidFill>
                <a:latin typeface="FrutigerLTStd-Light"/>
              </a:rPr>
              <a:t>that is assembled at </a:t>
            </a:r>
            <a:r>
              <a:rPr lang="en-US" altLang="zh-CN" dirty="0" smtClean="0">
                <a:solidFill>
                  <a:srgbClr val="000000"/>
                </a:solidFill>
                <a:latin typeface="FrutigerLTStd-Light"/>
              </a:rPr>
              <a:t>the leading </a:t>
            </a:r>
            <a:r>
              <a:rPr lang="en-US" altLang="zh-CN" dirty="0">
                <a:solidFill>
                  <a:srgbClr val="000000"/>
                </a:solidFill>
                <a:latin typeface="FrutigerLTStd-Light"/>
              </a:rPr>
              <a:t>edge of a motile cell.</a:t>
            </a:r>
            <a:endParaRPr lang="zh-CN" altLang="en-US" dirty="0"/>
          </a:p>
        </p:txBody>
      </p:sp>
      <p:sp>
        <p:nvSpPr>
          <p:cNvPr id="2" name="Rectangle 1"/>
          <p:cNvSpPr/>
          <p:nvPr/>
        </p:nvSpPr>
        <p:spPr>
          <a:xfrm>
            <a:off x="3900649" y="289330"/>
            <a:ext cx="4227439" cy="559769"/>
          </a:xfrm>
          <a:prstGeom prst="rect">
            <a:avLst/>
          </a:prstGeom>
        </p:spPr>
        <p:txBody>
          <a:bodyPr wrap="none">
            <a:spAutoFit/>
          </a:bodyPr>
          <a:lstStyle/>
          <a:p>
            <a:pPr>
              <a:lnSpc>
                <a:spcPct val="150000"/>
              </a:lnSpc>
            </a:pPr>
            <a:r>
              <a:rPr lang="en-US" altLang="zh-CN" sz="2400" b="1" dirty="0">
                <a:solidFill>
                  <a:srgbClr val="1271FF"/>
                </a:solidFill>
                <a:latin typeface="FrutigerLTStd-Bold"/>
              </a:rPr>
              <a:t>Figure 1.14 </a:t>
            </a:r>
            <a:r>
              <a:rPr lang="en-US" altLang="zh-CN" sz="2400" b="1" dirty="0">
                <a:solidFill>
                  <a:srgbClr val="000000"/>
                </a:solidFill>
                <a:latin typeface="FrutigerLTStd-Bold"/>
              </a:rPr>
              <a:t>Cell motility </a:t>
            </a:r>
          </a:p>
        </p:txBody>
      </p:sp>
    </p:spTree>
    <p:extLst>
      <p:ext uri="{BB962C8B-B14F-4D97-AF65-F5344CB8AC3E}">
        <p14:creationId xmlns:p14="http://schemas.microsoft.com/office/powerpoint/2010/main" val="33348723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figure_01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92" y="778212"/>
            <a:ext cx="6868908" cy="579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192300" y="778212"/>
            <a:ext cx="4727326" cy="5632311"/>
          </a:xfrm>
          <a:prstGeom prst="rect">
            <a:avLst/>
          </a:prstGeom>
        </p:spPr>
        <p:txBody>
          <a:bodyPr wrap="square">
            <a:spAutoFit/>
          </a:bodyPr>
          <a:lstStyle/>
          <a:p>
            <a:r>
              <a:rPr lang="en-US" altLang="zh-CN" sz="2400" b="1" dirty="0">
                <a:solidFill>
                  <a:srgbClr val="1271FF"/>
                </a:solidFill>
                <a:latin typeface="FrutigerLTStd-Bold"/>
              </a:rPr>
              <a:t>Figure 1.15 </a:t>
            </a:r>
            <a:r>
              <a:rPr lang="en-US" altLang="zh-CN" sz="2400" b="1" dirty="0">
                <a:solidFill>
                  <a:srgbClr val="000000"/>
                </a:solidFill>
                <a:latin typeface="FrutigerLTStd-Bold"/>
              </a:rPr>
              <a:t>Structures of </a:t>
            </a:r>
            <a:r>
              <a:rPr lang="en-US" altLang="zh-CN" sz="2400" b="1" dirty="0" smtClean="0">
                <a:solidFill>
                  <a:srgbClr val="000000"/>
                </a:solidFill>
                <a:latin typeface="FrutigerLTStd-Bold"/>
              </a:rPr>
              <a:t>proteins and </a:t>
            </a:r>
            <a:r>
              <a:rPr lang="en-US" altLang="zh-CN" sz="2400" b="1" dirty="0" err="1">
                <a:solidFill>
                  <a:srgbClr val="000000"/>
                </a:solidFill>
                <a:latin typeface="FrutigerLTStd-Bold"/>
              </a:rPr>
              <a:t>multiprotein</a:t>
            </a:r>
            <a:r>
              <a:rPr lang="en-US" altLang="zh-CN" sz="2400" b="1" dirty="0">
                <a:solidFill>
                  <a:srgbClr val="000000"/>
                </a:solidFill>
                <a:latin typeface="FrutigerLTStd-Bold"/>
              </a:rPr>
              <a:t> assemblies </a:t>
            </a:r>
            <a:r>
              <a:rPr lang="zh-CN" altLang="en-US" sz="2400" b="1" dirty="0" smtClean="0">
                <a:solidFill>
                  <a:srgbClr val="000000"/>
                </a:solidFill>
                <a:latin typeface="FrutigerLTStd-Bold"/>
              </a:rPr>
              <a:t> </a:t>
            </a:r>
            <a:endParaRPr lang="en-US" altLang="zh-CN" sz="2400" b="1" dirty="0" smtClean="0">
              <a:solidFill>
                <a:srgbClr val="000000"/>
              </a:solidFill>
              <a:latin typeface="FrutigerLTStd-Bold"/>
            </a:endParaRPr>
          </a:p>
          <a:p>
            <a:endParaRPr lang="en-US" altLang="zh-CN" b="1" dirty="0">
              <a:solidFill>
                <a:srgbClr val="000000"/>
              </a:solidFill>
              <a:latin typeface="FrutigerLTStd-Bold"/>
            </a:endParaRPr>
          </a:p>
          <a:p>
            <a:r>
              <a:rPr lang="en-US" altLang="zh-CN" dirty="0" smtClean="0">
                <a:solidFill>
                  <a:srgbClr val="000000"/>
                </a:solidFill>
                <a:latin typeface="FrutigerLTStd-Light"/>
              </a:rPr>
              <a:t>(</a:t>
            </a:r>
            <a:r>
              <a:rPr lang="en-US" altLang="zh-CN" dirty="0">
                <a:solidFill>
                  <a:srgbClr val="000000"/>
                </a:solidFill>
                <a:latin typeface="FrutigerLTStd-Light"/>
              </a:rPr>
              <a:t>A) </a:t>
            </a:r>
            <a:r>
              <a:rPr lang="en-US" altLang="zh-CN" dirty="0" smtClean="0">
                <a:solidFill>
                  <a:srgbClr val="000000"/>
                </a:solidFill>
                <a:latin typeface="FrutigerLTStd-Light"/>
              </a:rPr>
              <a:t>The three-dimensional </a:t>
            </a:r>
            <a:r>
              <a:rPr lang="en-US" altLang="zh-CN" dirty="0">
                <a:solidFill>
                  <a:srgbClr val="000000"/>
                </a:solidFill>
                <a:latin typeface="FrutigerLTStd-Light"/>
              </a:rPr>
              <a:t>structure of part </a:t>
            </a:r>
            <a:r>
              <a:rPr lang="en-US" altLang="zh-CN" dirty="0" smtClean="0">
                <a:solidFill>
                  <a:srgbClr val="000000"/>
                </a:solidFill>
                <a:latin typeface="FrutigerLTStd-Light"/>
              </a:rPr>
              <a:t>of </a:t>
            </a:r>
            <a:r>
              <a:rPr lang="en-US" altLang="zh-CN" dirty="0" err="1" smtClean="0">
                <a:solidFill>
                  <a:srgbClr val="000000"/>
                </a:solidFill>
                <a:latin typeface="FrutigerLTStd-Light"/>
              </a:rPr>
              <a:t>fibronectin</a:t>
            </a:r>
            <a:r>
              <a:rPr lang="en-US" altLang="zh-CN" dirty="0">
                <a:solidFill>
                  <a:srgbClr val="000000"/>
                </a:solidFill>
                <a:latin typeface="FrutigerLTStd-Light"/>
              </a:rPr>
              <a:t>, an important </a:t>
            </a:r>
            <a:r>
              <a:rPr lang="en-US" altLang="zh-CN" dirty="0" smtClean="0">
                <a:solidFill>
                  <a:srgbClr val="000000"/>
                </a:solidFill>
                <a:latin typeface="FrutigerLTStd-Light"/>
              </a:rPr>
              <a:t>extracellular matrix protein, is depicted </a:t>
            </a:r>
            <a:r>
              <a:rPr lang="en-US" altLang="zh-CN" dirty="0">
                <a:solidFill>
                  <a:srgbClr val="000000"/>
                </a:solidFill>
                <a:latin typeface="FrutigerLTStd-Light"/>
              </a:rPr>
              <a:t>as a </a:t>
            </a:r>
            <a:r>
              <a:rPr lang="en-US" altLang="zh-CN" u="sng" dirty="0">
                <a:solidFill>
                  <a:srgbClr val="FF0000"/>
                </a:solidFill>
                <a:latin typeface="FrutigerLTStd-Light"/>
              </a:rPr>
              <a:t>ribbon diagram </a:t>
            </a:r>
            <a:r>
              <a:rPr lang="en-US" altLang="zh-CN" dirty="0">
                <a:solidFill>
                  <a:srgbClr val="000000"/>
                </a:solidFill>
                <a:latin typeface="FrutigerLTStd-Light"/>
              </a:rPr>
              <a:t>(</a:t>
            </a:r>
            <a:r>
              <a:rPr lang="en-US" altLang="zh-CN" i="1" dirty="0">
                <a:solidFill>
                  <a:srgbClr val="000000"/>
                </a:solidFill>
                <a:latin typeface="FrutigerLTStd-LightItalic"/>
              </a:rPr>
              <a:t>left</a:t>
            </a:r>
            <a:r>
              <a:rPr lang="en-US" altLang="zh-CN" dirty="0" smtClean="0">
                <a:solidFill>
                  <a:srgbClr val="000000"/>
                </a:solidFill>
                <a:latin typeface="FrutigerLTStd-Light"/>
              </a:rPr>
              <a:t>), which </a:t>
            </a:r>
            <a:r>
              <a:rPr lang="en-US" altLang="zh-CN" dirty="0">
                <a:solidFill>
                  <a:srgbClr val="000000"/>
                </a:solidFill>
                <a:latin typeface="FrutigerLTStd-Light"/>
              </a:rPr>
              <a:t>illustrates the path taken by </a:t>
            </a:r>
            <a:r>
              <a:rPr lang="en-US" altLang="zh-CN" dirty="0" smtClean="0">
                <a:solidFill>
                  <a:srgbClr val="000000"/>
                </a:solidFill>
                <a:latin typeface="FrutigerLTStd-Light"/>
              </a:rPr>
              <a:t>its amino </a:t>
            </a:r>
            <a:r>
              <a:rPr lang="en-US" altLang="zh-CN" dirty="0">
                <a:solidFill>
                  <a:srgbClr val="000000"/>
                </a:solidFill>
                <a:latin typeface="FrutigerLTStd-Light"/>
              </a:rPr>
              <a:t>acid chain; alternatively, </a:t>
            </a:r>
            <a:r>
              <a:rPr lang="en-US" altLang="zh-CN" dirty="0" smtClean="0">
                <a:solidFill>
                  <a:srgbClr val="000000"/>
                </a:solidFill>
                <a:latin typeface="FrutigerLTStd-Light"/>
              </a:rPr>
              <a:t>the </a:t>
            </a:r>
            <a:r>
              <a:rPr lang="en-US" altLang="zh-CN" u="sng" dirty="0" smtClean="0">
                <a:solidFill>
                  <a:srgbClr val="FF0000"/>
                </a:solidFill>
                <a:latin typeface="FrutigerLTStd-Light"/>
              </a:rPr>
              <a:t>space-filling </a:t>
            </a:r>
            <a:r>
              <a:rPr lang="en-US" altLang="zh-CN" u="sng" dirty="0">
                <a:solidFill>
                  <a:srgbClr val="FF0000"/>
                </a:solidFill>
                <a:latin typeface="FrutigerLTStd-Light"/>
              </a:rPr>
              <a:t>model </a:t>
            </a:r>
            <a:r>
              <a:rPr lang="en-US" altLang="zh-CN" dirty="0">
                <a:solidFill>
                  <a:srgbClr val="000000"/>
                </a:solidFill>
                <a:latin typeface="FrutigerLTStd-Light"/>
              </a:rPr>
              <a:t>(</a:t>
            </a:r>
            <a:r>
              <a:rPr lang="en-US" altLang="zh-CN" i="1" dirty="0">
                <a:solidFill>
                  <a:srgbClr val="000000"/>
                </a:solidFill>
                <a:latin typeface="FrutigerLTStd-LightItalic"/>
              </a:rPr>
              <a:t>right</a:t>
            </a:r>
            <a:r>
              <a:rPr lang="en-US" altLang="zh-CN" dirty="0">
                <a:solidFill>
                  <a:srgbClr val="000000"/>
                </a:solidFill>
                <a:latin typeface="FrutigerLTStd-Light"/>
              </a:rPr>
              <a:t>) shows </a:t>
            </a:r>
            <a:r>
              <a:rPr lang="en-US" altLang="zh-CN" dirty="0" smtClean="0">
                <a:solidFill>
                  <a:srgbClr val="000000"/>
                </a:solidFill>
                <a:latin typeface="FrutigerLTStd-Light"/>
              </a:rPr>
              <a:t>the positions </a:t>
            </a:r>
            <a:r>
              <a:rPr lang="en-US" altLang="zh-CN" dirty="0">
                <a:solidFill>
                  <a:srgbClr val="000000"/>
                </a:solidFill>
                <a:latin typeface="FrutigerLTStd-Light"/>
              </a:rPr>
              <a:t>of the individual atoms. </a:t>
            </a:r>
            <a:r>
              <a:rPr lang="en-US" altLang="zh-CN" dirty="0" smtClean="0">
                <a:solidFill>
                  <a:srgbClr val="000000"/>
                </a:solidFill>
                <a:latin typeface="FrutigerLTStd-Light"/>
              </a:rPr>
              <a:t>(</a:t>
            </a:r>
            <a:r>
              <a:rPr lang="en-US" altLang="zh-CN" dirty="0">
                <a:solidFill>
                  <a:srgbClr val="000000"/>
                </a:solidFill>
                <a:latin typeface="FrutigerLTStd-Light"/>
              </a:rPr>
              <a:t>B) The actin </a:t>
            </a:r>
            <a:r>
              <a:rPr lang="en-US" altLang="zh-CN" dirty="0" smtClean="0">
                <a:solidFill>
                  <a:srgbClr val="000000"/>
                </a:solidFill>
                <a:latin typeface="FrutigerLTStd-Light"/>
              </a:rPr>
              <a:t>fibers (</a:t>
            </a:r>
            <a:r>
              <a:rPr lang="en-US" altLang="zh-CN" i="1" dirty="0" smtClean="0">
                <a:solidFill>
                  <a:srgbClr val="000000"/>
                </a:solidFill>
                <a:latin typeface="FrutigerLTStd-LightItalic"/>
              </a:rPr>
              <a:t>left</a:t>
            </a:r>
            <a:r>
              <a:rPr lang="en-US" altLang="zh-CN" dirty="0">
                <a:solidFill>
                  <a:srgbClr val="000000"/>
                </a:solidFill>
                <a:latin typeface="FrutigerLTStd-Light"/>
              </a:rPr>
              <a:t>), which constitute an </a:t>
            </a:r>
            <a:r>
              <a:rPr lang="en-US" altLang="zh-CN" dirty="0" smtClean="0">
                <a:solidFill>
                  <a:srgbClr val="000000"/>
                </a:solidFill>
                <a:latin typeface="FrutigerLTStd-Light"/>
              </a:rPr>
              <a:t>important component </a:t>
            </a:r>
            <a:r>
              <a:rPr lang="en-US" altLang="zh-CN" dirty="0">
                <a:solidFill>
                  <a:srgbClr val="000000"/>
                </a:solidFill>
                <a:latin typeface="FrutigerLTStd-Light"/>
              </a:rPr>
              <a:t>of the </a:t>
            </a:r>
            <a:r>
              <a:rPr lang="en-US" altLang="zh-CN" dirty="0" smtClean="0">
                <a:solidFill>
                  <a:srgbClr val="000000"/>
                </a:solidFill>
                <a:latin typeface="FrutigerLTStd-Light"/>
              </a:rPr>
              <a:t>cytoskeleton, </a:t>
            </a:r>
            <a:r>
              <a:rPr lang="en-US" altLang="zh-CN" dirty="0">
                <a:solidFill>
                  <a:srgbClr val="000000"/>
                </a:solidFill>
                <a:latin typeface="FrutigerLTStd-Light"/>
              </a:rPr>
              <a:t>are </a:t>
            </a:r>
            <a:r>
              <a:rPr lang="en-US" altLang="zh-CN" dirty="0" smtClean="0">
                <a:solidFill>
                  <a:srgbClr val="000000"/>
                </a:solidFill>
                <a:latin typeface="FrutigerLTStd-Light"/>
              </a:rPr>
              <a:t>composed of </a:t>
            </a:r>
            <a:r>
              <a:rPr lang="en-US" altLang="zh-CN" dirty="0">
                <a:solidFill>
                  <a:srgbClr val="000000"/>
                </a:solidFill>
                <a:latin typeface="FrutigerLTStd-Light"/>
              </a:rPr>
              <a:t>assemblies of individual </a:t>
            </a:r>
            <a:r>
              <a:rPr lang="en-US" altLang="zh-CN" dirty="0" smtClean="0">
                <a:solidFill>
                  <a:srgbClr val="000000"/>
                </a:solidFill>
                <a:latin typeface="FrutigerLTStd-Light"/>
              </a:rPr>
              <a:t>protein molecules</a:t>
            </a:r>
            <a:r>
              <a:rPr lang="en-US" altLang="zh-CN" dirty="0">
                <a:solidFill>
                  <a:srgbClr val="000000"/>
                </a:solidFill>
                <a:latin typeface="FrutigerLTStd-Light"/>
              </a:rPr>
              <a:t>, each of which is </a:t>
            </a:r>
            <a:r>
              <a:rPr lang="en-US" altLang="zh-CN" dirty="0" smtClean="0">
                <a:solidFill>
                  <a:srgbClr val="000000"/>
                </a:solidFill>
                <a:latin typeface="FrutigerLTStd-Light"/>
              </a:rPr>
              <a:t>illustrated here </a:t>
            </a:r>
            <a:r>
              <a:rPr lang="en-US" altLang="zh-CN" dirty="0">
                <a:solidFill>
                  <a:srgbClr val="000000"/>
                </a:solidFill>
                <a:latin typeface="FrutigerLTStd-Light"/>
              </a:rPr>
              <a:t>as a distinct </a:t>
            </a:r>
            <a:r>
              <a:rPr lang="en-US" altLang="zh-CN" dirty="0" smtClean="0">
                <a:solidFill>
                  <a:srgbClr val="000000"/>
                </a:solidFill>
                <a:latin typeface="FrutigerLTStd-Light"/>
              </a:rPr>
              <a:t>two-lobed(</a:t>
            </a:r>
            <a:r>
              <a:rPr lang="zh-CN" altLang="en-US" dirty="0"/>
              <a:t>两瓣</a:t>
            </a:r>
            <a:r>
              <a:rPr lang="en-US" altLang="zh-CN" dirty="0" smtClean="0">
                <a:solidFill>
                  <a:srgbClr val="000000"/>
                </a:solidFill>
                <a:latin typeface="FrutigerLTStd-Light"/>
              </a:rPr>
              <a:t>) body </a:t>
            </a:r>
            <a:r>
              <a:rPr lang="en-US" altLang="zh-CN" dirty="0">
                <a:solidFill>
                  <a:srgbClr val="000000"/>
                </a:solidFill>
                <a:latin typeface="FrutigerLTStd-Light"/>
              </a:rPr>
              <a:t>(</a:t>
            </a:r>
            <a:r>
              <a:rPr lang="en-US" altLang="zh-CN" i="1" dirty="0">
                <a:solidFill>
                  <a:srgbClr val="000000"/>
                </a:solidFill>
                <a:latin typeface="FrutigerLTStd-LightItalic"/>
              </a:rPr>
              <a:t>right</a:t>
            </a:r>
            <a:r>
              <a:rPr lang="en-US" altLang="zh-CN" dirty="0" smtClean="0">
                <a:solidFill>
                  <a:srgbClr val="000000"/>
                </a:solidFill>
                <a:latin typeface="FrutigerLTStd-Light"/>
              </a:rPr>
              <a:t>). </a:t>
            </a:r>
            <a:endParaRPr lang="zh-CN" altLang="en-US" dirty="0"/>
          </a:p>
        </p:txBody>
      </p:sp>
    </p:spTree>
    <p:extLst>
      <p:ext uri="{BB962C8B-B14F-4D97-AF65-F5344CB8AC3E}">
        <p14:creationId xmlns:p14="http://schemas.microsoft.com/office/powerpoint/2010/main" val="11572263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7830" y="856034"/>
            <a:ext cx="7199343" cy="646331"/>
          </a:xfrm>
          <a:prstGeom prst="rect">
            <a:avLst/>
          </a:prstGeom>
          <a:noFill/>
        </p:spPr>
        <p:txBody>
          <a:bodyPr wrap="none" rtlCol="0">
            <a:spAutoFit/>
          </a:bodyPr>
          <a:lstStyle/>
          <a:p>
            <a:r>
              <a:rPr lang="en-US" altLang="zh-CN" sz="3600" dirty="0" smtClean="0"/>
              <a:t>Gene expression regulation in cancer </a:t>
            </a:r>
            <a:endParaRPr lang="zh-CN" altLang="en-US" sz="3600" dirty="0"/>
          </a:p>
        </p:txBody>
      </p:sp>
      <p:sp>
        <p:nvSpPr>
          <p:cNvPr id="5" name="Rectangle 4"/>
          <p:cNvSpPr/>
          <p:nvPr/>
        </p:nvSpPr>
        <p:spPr>
          <a:xfrm>
            <a:off x="2266546" y="3839194"/>
            <a:ext cx="6937886" cy="369332"/>
          </a:xfrm>
          <a:prstGeom prst="rect">
            <a:avLst/>
          </a:prstGeom>
        </p:spPr>
        <p:txBody>
          <a:bodyPr wrap="square">
            <a:spAutoFit/>
          </a:bodyPr>
          <a:lstStyle/>
          <a:p>
            <a:r>
              <a:rPr lang="en-US" altLang="zh-CN" dirty="0"/>
              <a:t>Histone modification and transcription factors </a:t>
            </a:r>
            <a:r>
              <a:rPr lang="en-US" altLang="zh-CN" dirty="0" smtClean="0"/>
              <a:t>control gene </a:t>
            </a:r>
            <a:r>
              <a:rPr lang="en-US" altLang="zh-CN" dirty="0"/>
              <a:t>expression</a:t>
            </a:r>
            <a:endParaRPr lang="zh-CN" altLang="en-US" dirty="0"/>
          </a:p>
        </p:txBody>
      </p:sp>
      <p:sp>
        <p:nvSpPr>
          <p:cNvPr id="7" name="Rectangle 6"/>
          <p:cNvSpPr/>
          <p:nvPr/>
        </p:nvSpPr>
        <p:spPr>
          <a:xfrm>
            <a:off x="2266546" y="4604051"/>
            <a:ext cx="7064347" cy="369332"/>
          </a:xfrm>
          <a:prstGeom prst="rect">
            <a:avLst/>
          </a:prstGeom>
        </p:spPr>
        <p:txBody>
          <a:bodyPr wrap="square">
            <a:spAutoFit/>
          </a:bodyPr>
          <a:lstStyle/>
          <a:p>
            <a:r>
              <a:rPr lang="en-US" altLang="zh-CN" dirty="0"/>
              <a:t>Heritable gene expression is controlled </a:t>
            </a:r>
            <a:r>
              <a:rPr lang="en-US" altLang="zh-CN" dirty="0" smtClean="0"/>
              <a:t>through additional </a:t>
            </a:r>
            <a:r>
              <a:rPr lang="en-US" altLang="zh-CN" dirty="0"/>
              <a:t>mechanisms</a:t>
            </a:r>
            <a:endParaRPr lang="zh-CN" altLang="en-US" dirty="0"/>
          </a:p>
        </p:txBody>
      </p:sp>
      <p:sp>
        <p:nvSpPr>
          <p:cNvPr id="9" name="Rectangle 8"/>
          <p:cNvSpPr/>
          <p:nvPr/>
        </p:nvSpPr>
        <p:spPr>
          <a:xfrm>
            <a:off x="2266546" y="5358104"/>
            <a:ext cx="6955275" cy="369332"/>
          </a:xfrm>
          <a:prstGeom prst="rect">
            <a:avLst/>
          </a:prstGeom>
        </p:spPr>
        <p:txBody>
          <a:bodyPr wrap="square">
            <a:spAutoFit/>
          </a:bodyPr>
          <a:lstStyle/>
          <a:p>
            <a:r>
              <a:rPr lang="en-US" altLang="zh-CN" dirty="0"/>
              <a:t>Unconventional RNA molecules also affect </a:t>
            </a:r>
            <a:r>
              <a:rPr lang="en-US" altLang="zh-CN" dirty="0" smtClean="0"/>
              <a:t>the expression </a:t>
            </a:r>
            <a:r>
              <a:rPr lang="en-US" altLang="zh-CN" dirty="0"/>
              <a:t>of genes</a:t>
            </a:r>
            <a:endParaRPr lang="zh-CN" altLang="en-US" dirty="0"/>
          </a:p>
        </p:txBody>
      </p:sp>
      <p:sp>
        <p:nvSpPr>
          <p:cNvPr id="12" name="Rectangle 11"/>
          <p:cNvSpPr/>
          <p:nvPr/>
        </p:nvSpPr>
        <p:spPr>
          <a:xfrm>
            <a:off x="2266546" y="3166671"/>
            <a:ext cx="4796826" cy="369332"/>
          </a:xfrm>
          <a:prstGeom prst="rect">
            <a:avLst/>
          </a:prstGeom>
        </p:spPr>
        <p:txBody>
          <a:bodyPr wrap="none">
            <a:spAutoFit/>
          </a:bodyPr>
          <a:lstStyle/>
          <a:p>
            <a:r>
              <a:rPr lang="en-US" altLang="zh-CN" dirty="0"/>
              <a:t>Gene expression patterns also control phenotype</a:t>
            </a:r>
            <a:endParaRPr lang="zh-CN" altLang="en-US" dirty="0"/>
          </a:p>
        </p:txBody>
      </p:sp>
      <p:sp>
        <p:nvSpPr>
          <p:cNvPr id="14" name="Rectangle 13"/>
          <p:cNvSpPr/>
          <p:nvPr/>
        </p:nvSpPr>
        <p:spPr>
          <a:xfrm>
            <a:off x="2266546" y="2553410"/>
            <a:ext cx="2452594" cy="369332"/>
          </a:xfrm>
          <a:prstGeom prst="rect">
            <a:avLst/>
          </a:prstGeom>
        </p:spPr>
        <p:txBody>
          <a:bodyPr wrap="none">
            <a:spAutoFit/>
          </a:bodyPr>
          <a:lstStyle/>
          <a:p>
            <a:r>
              <a:rPr lang="en-US" altLang="zh-CN" dirty="0"/>
              <a:t>Processing of pre-mRNA</a:t>
            </a:r>
            <a:endParaRPr lang="zh-CN" altLang="en-US" dirty="0"/>
          </a:p>
        </p:txBody>
      </p:sp>
    </p:spTree>
    <p:extLst>
      <p:ext uri="{BB962C8B-B14F-4D97-AF65-F5344CB8AC3E}">
        <p14:creationId xmlns:p14="http://schemas.microsoft.com/office/powerpoint/2010/main" val="3407246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01_16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395" y="386406"/>
            <a:ext cx="4460875" cy="630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27966" y="1143160"/>
            <a:ext cx="5471370" cy="461665"/>
          </a:xfrm>
          <a:prstGeom prst="rect">
            <a:avLst/>
          </a:prstGeom>
        </p:spPr>
        <p:txBody>
          <a:bodyPr wrap="none">
            <a:spAutoFit/>
          </a:bodyPr>
          <a:lstStyle/>
          <a:p>
            <a:r>
              <a:rPr lang="en-US" altLang="zh-CN" sz="2400" b="1" dirty="0">
                <a:solidFill>
                  <a:srgbClr val="1271FF"/>
                </a:solidFill>
                <a:latin typeface="FrutigerLTStd-Bold"/>
              </a:rPr>
              <a:t>Figure 1.16 </a:t>
            </a:r>
            <a:r>
              <a:rPr lang="en-US" altLang="zh-CN" sz="2400" b="1" dirty="0">
                <a:solidFill>
                  <a:srgbClr val="000000"/>
                </a:solidFill>
                <a:latin typeface="FrutigerLTStd-Bold"/>
              </a:rPr>
              <a:t>Processing of pre-mRNA</a:t>
            </a:r>
            <a:endParaRPr lang="zh-CN" altLang="en-US" sz="2400" dirty="0"/>
          </a:p>
        </p:txBody>
      </p:sp>
    </p:spTree>
    <p:extLst>
      <p:ext uri="{BB962C8B-B14F-4D97-AF65-F5344CB8AC3E}">
        <p14:creationId xmlns:p14="http://schemas.microsoft.com/office/powerpoint/2010/main" val="803145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3289" y="476655"/>
            <a:ext cx="7666779" cy="646331"/>
          </a:xfrm>
          <a:prstGeom prst="rect">
            <a:avLst/>
          </a:prstGeom>
          <a:noFill/>
        </p:spPr>
        <p:txBody>
          <a:bodyPr wrap="none" rtlCol="0">
            <a:spAutoFit/>
          </a:bodyPr>
          <a:lstStyle/>
          <a:p>
            <a:r>
              <a:rPr lang="en-US" altLang="zh-CN" sz="3600" b="1" dirty="0" smtClean="0">
                <a:solidFill>
                  <a:srgbClr val="FF0000"/>
                </a:solidFill>
              </a:rPr>
              <a:t>Bio-techniques</a:t>
            </a:r>
            <a:r>
              <a:rPr lang="en-US" altLang="zh-CN" sz="3600" b="1" dirty="0" smtClean="0"/>
              <a:t> described in this course</a:t>
            </a:r>
            <a:endParaRPr lang="zh-CN" altLang="en-US" sz="3600" b="1" dirty="0"/>
          </a:p>
        </p:txBody>
      </p:sp>
      <p:sp>
        <p:nvSpPr>
          <p:cNvPr id="3" name="TextBox 2"/>
          <p:cNvSpPr txBox="1"/>
          <p:nvPr/>
        </p:nvSpPr>
        <p:spPr>
          <a:xfrm>
            <a:off x="847972" y="1848258"/>
            <a:ext cx="10550764" cy="3139321"/>
          </a:xfrm>
          <a:prstGeom prst="rect">
            <a:avLst/>
          </a:prstGeom>
          <a:noFill/>
        </p:spPr>
        <p:txBody>
          <a:bodyPr wrap="square" rtlCol="0">
            <a:spAutoFit/>
          </a:bodyPr>
          <a:lstStyle/>
          <a:p>
            <a:r>
              <a:rPr lang="en-US" altLang="zh-CN" dirty="0" smtClean="0">
                <a:solidFill>
                  <a:srgbClr val="FF0000"/>
                </a:solidFill>
              </a:rPr>
              <a:t>Molecular level: </a:t>
            </a:r>
            <a:r>
              <a:rPr lang="en-US" altLang="zh-CN" dirty="0" smtClean="0"/>
              <a:t>Western Blot, Southern blot, Northern blot, Real time PCR, </a:t>
            </a:r>
            <a:r>
              <a:rPr lang="en-US" altLang="zh-CN" dirty="0"/>
              <a:t>transfection</a:t>
            </a:r>
            <a:r>
              <a:rPr lang="en-US" altLang="zh-CN" dirty="0" smtClean="0"/>
              <a:t>, immune-precipitation, </a:t>
            </a:r>
          </a:p>
          <a:p>
            <a:r>
              <a:rPr lang="en-US" altLang="zh-CN" dirty="0" smtClean="0"/>
              <a:t>Chromatin IP, immunofluorescence, </a:t>
            </a:r>
            <a:r>
              <a:rPr lang="en-US" altLang="zh-CN" dirty="0"/>
              <a:t>Scanning electron </a:t>
            </a:r>
            <a:r>
              <a:rPr lang="en-US" altLang="zh-CN" dirty="0" smtClean="0"/>
              <a:t>microscope, Mass-spectrometry, etc. </a:t>
            </a:r>
            <a:endParaRPr lang="en-US" altLang="zh-CN" dirty="0"/>
          </a:p>
          <a:p>
            <a:endParaRPr lang="en-US" altLang="zh-CN" dirty="0"/>
          </a:p>
          <a:p>
            <a:endParaRPr lang="en-US" altLang="zh-CN" dirty="0" smtClean="0"/>
          </a:p>
          <a:p>
            <a:r>
              <a:rPr lang="en-US" altLang="zh-CN" dirty="0" smtClean="0">
                <a:solidFill>
                  <a:srgbClr val="FF0000"/>
                </a:solidFill>
              </a:rPr>
              <a:t>Cell/Pathological level: </a:t>
            </a:r>
            <a:r>
              <a:rPr lang="en-US" altLang="zh-CN" dirty="0" smtClean="0"/>
              <a:t>Cell culture, Tissue fixation, HE staining, Immunohistochemistry, in vivo imaging, </a:t>
            </a:r>
            <a:r>
              <a:rPr lang="en-US" altLang="zh-CN" dirty="0"/>
              <a:t>computerized tomography (CT), Magnetic resonance imaging (MRI), positron emission tomography (PET</a:t>
            </a:r>
            <a:r>
              <a:rPr lang="en-US" altLang="zh-CN" dirty="0" smtClean="0"/>
              <a:t>), flow </a:t>
            </a:r>
            <a:r>
              <a:rPr lang="en-US" altLang="zh-CN" dirty="0" err="1" smtClean="0"/>
              <a:t>cytometry</a:t>
            </a:r>
            <a:r>
              <a:rPr lang="en-US" altLang="zh-CN" dirty="0" smtClean="0"/>
              <a:t>, in situ hybridization,  etc. </a:t>
            </a:r>
          </a:p>
          <a:p>
            <a:endParaRPr lang="en-US" altLang="zh-CN" dirty="0"/>
          </a:p>
          <a:p>
            <a:endParaRPr lang="en-US" altLang="zh-CN" dirty="0" smtClean="0"/>
          </a:p>
          <a:p>
            <a:r>
              <a:rPr lang="en-US" altLang="zh-CN" dirty="0" smtClean="0">
                <a:solidFill>
                  <a:srgbClr val="FF0000"/>
                </a:solidFill>
              </a:rPr>
              <a:t>System/</a:t>
            </a:r>
            <a:r>
              <a:rPr lang="en-US" altLang="zh-CN" dirty="0" err="1" smtClean="0">
                <a:solidFill>
                  <a:srgbClr val="FF0000"/>
                </a:solidFill>
              </a:rPr>
              <a:t>Omic</a:t>
            </a:r>
            <a:r>
              <a:rPr lang="en-US" altLang="zh-CN" dirty="0" smtClean="0">
                <a:solidFill>
                  <a:srgbClr val="FF0000"/>
                </a:solidFill>
              </a:rPr>
              <a:t> level:</a:t>
            </a:r>
            <a:r>
              <a:rPr lang="en-US" altLang="zh-CN" dirty="0"/>
              <a:t> </a:t>
            </a:r>
            <a:r>
              <a:rPr lang="en-US" altLang="zh-CN" dirty="0" smtClean="0"/>
              <a:t>Microarray</a:t>
            </a:r>
            <a:r>
              <a:rPr lang="en-US" altLang="zh-CN" dirty="0"/>
              <a:t>, RNA-</a:t>
            </a:r>
            <a:r>
              <a:rPr lang="en-US" altLang="zh-CN" dirty="0" err="1"/>
              <a:t>seq</a:t>
            </a:r>
            <a:r>
              <a:rPr lang="en-US" altLang="zh-CN" dirty="0"/>
              <a:t>, </a:t>
            </a:r>
            <a:r>
              <a:rPr lang="en-US" altLang="zh-CN" dirty="0" err="1" smtClean="0"/>
              <a:t>ChIP-seq</a:t>
            </a:r>
            <a:r>
              <a:rPr lang="en-US" altLang="zh-CN" dirty="0" smtClean="0"/>
              <a:t>, CGH array, SNP array, 2</a:t>
            </a:r>
            <a:r>
              <a:rPr lang="en-US" altLang="zh-CN" baseline="30000" dirty="0" smtClean="0"/>
              <a:t>nd</a:t>
            </a:r>
            <a:r>
              <a:rPr lang="en-US" altLang="zh-CN" dirty="0" smtClean="0"/>
              <a:t> generation sequencing, Bioinformatics, Cancer genomics analysis,  etc.</a:t>
            </a:r>
            <a:endParaRPr lang="zh-CN" altLang="en-US" dirty="0"/>
          </a:p>
        </p:txBody>
      </p:sp>
    </p:spTree>
    <p:extLst>
      <p:ext uri="{BB962C8B-B14F-4D97-AF65-F5344CB8AC3E}">
        <p14:creationId xmlns:p14="http://schemas.microsoft.com/office/powerpoint/2010/main" val="28447806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figure_01_1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1" y="2222500"/>
            <a:ext cx="8520113"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41501" y="1024128"/>
            <a:ext cx="2956771" cy="523220"/>
          </a:xfrm>
          <a:prstGeom prst="rect">
            <a:avLst/>
          </a:prstGeom>
          <a:noFill/>
        </p:spPr>
        <p:txBody>
          <a:bodyPr wrap="none" rtlCol="0">
            <a:spAutoFit/>
          </a:bodyPr>
          <a:lstStyle/>
          <a:p>
            <a:r>
              <a:rPr lang="en-US" altLang="zh-CN" sz="2800" dirty="0" smtClean="0"/>
              <a:t>Alternative splicing</a:t>
            </a:r>
            <a:endParaRPr lang="zh-CN" altLang="en-US" sz="2800" dirty="0"/>
          </a:p>
        </p:txBody>
      </p:sp>
    </p:spTree>
    <p:extLst>
      <p:ext uri="{BB962C8B-B14F-4D97-AF65-F5344CB8AC3E}">
        <p14:creationId xmlns:p14="http://schemas.microsoft.com/office/powerpoint/2010/main" val="23933326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figure_01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9" y="449520"/>
            <a:ext cx="5143500" cy="630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949038" y="1725156"/>
            <a:ext cx="5522349" cy="4247317"/>
          </a:xfrm>
          <a:prstGeom prst="rect">
            <a:avLst/>
          </a:prstGeom>
        </p:spPr>
        <p:txBody>
          <a:bodyPr wrap="square">
            <a:spAutoFit/>
          </a:bodyPr>
          <a:lstStyle/>
          <a:p>
            <a:r>
              <a:rPr lang="en-US" altLang="zh-CN" dirty="0" smtClean="0">
                <a:solidFill>
                  <a:srgbClr val="000000"/>
                </a:solidFill>
                <a:latin typeface="FrutigerLTStd-Light"/>
              </a:rPr>
              <a:t>In this image</a:t>
            </a:r>
            <a:r>
              <a:rPr lang="en-US" altLang="zh-CN" dirty="0">
                <a:solidFill>
                  <a:srgbClr val="000000"/>
                </a:solidFill>
                <a:latin typeface="FrutigerLTStd-Light"/>
              </a:rPr>
              <a:t>, higher-than-average levels </a:t>
            </a:r>
            <a:r>
              <a:rPr lang="en-US" altLang="zh-CN" dirty="0" smtClean="0">
                <a:solidFill>
                  <a:srgbClr val="000000"/>
                </a:solidFill>
                <a:latin typeface="FrutigerLTStd-Light"/>
              </a:rPr>
              <a:t>of expression </a:t>
            </a:r>
            <a:r>
              <a:rPr lang="en-US" altLang="zh-CN" dirty="0">
                <a:solidFill>
                  <a:srgbClr val="000000"/>
                </a:solidFill>
                <a:latin typeface="FrutigerLTStd-Light"/>
              </a:rPr>
              <a:t>are indicated as </a:t>
            </a:r>
            <a:r>
              <a:rPr lang="en-US" altLang="zh-CN" i="1" dirty="0">
                <a:latin typeface="FrutigerLTStd-LightItalic"/>
              </a:rPr>
              <a:t>red </a:t>
            </a:r>
            <a:r>
              <a:rPr lang="en-US" altLang="zh-CN" dirty="0" smtClean="0">
                <a:latin typeface="FrutigerLTStd-Light"/>
              </a:rPr>
              <a:t>pixels</a:t>
            </a:r>
            <a:r>
              <a:rPr lang="en-US" altLang="zh-CN" dirty="0" smtClean="0">
                <a:solidFill>
                  <a:srgbClr val="000000"/>
                </a:solidFill>
                <a:latin typeface="FrutigerLTStd-Light"/>
              </a:rPr>
              <a:t>, while </a:t>
            </a:r>
            <a:r>
              <a:rPr lang="en-US" altLang="zh-CN" dirty="0">
                <a:solidFill>
                  <a:srgbClr val="000000"/>
                </a:solidFill>
                <a:latin typeface="FrutigerLTStd-Light"/>
              </a:rPr>
              <a:t>lower-than-average levels </a:t>
            </a:r>
            <a:r>
              <a:rPr lang="en-US" altLang="zh-CN" dirty="0" smtClean="0">
                <a:solidFill>
                  <a:srgbClr val="000000"/>
                </a:solidFill>
                <a:latin typeface="FrutigerLTStd-Light"/>
              </a:rPr>
              <a:t>are indicated </a:t>
            </a:r>
            <a:r>
              <a:rPr lang="en-US" altLang="zh-CN" dirty="0">
                <a:solidFill>
                  <a:srgbClr val="000000"/>
                </a:solidFill>
                <a:latin typeface="FrutigerLTStd-Light"/>
              </a:rPr>
              <a:t>by </a:t>
            </a:r>
            <a:r>
              <a:rPr lang="en-US" altLang="zh-CN" i="1" dirty="0">
                <a:solidFill>
                  <a:srgbClr val="000000"/>
                </a:solidFill>
                <a:latin typeface="FrutigerLTStd-LightItalic"/>
              </a:rPr>
              <a:t>green </a:t>
            </a:r>
            <a:r>
              <a:rPr lang="en-US" altLang="zh-CN" dirty="0">
                <a:solidFill>
                  <a:srgbClr val="000000"/>
                </a:solidFill>
                <a:latin typeface="FrutigerLTStd-Light"/>
              </a:rPr>
              <a:t>pixels. </a:t>
            </a:r>
            <a:r>
              <a:rPr lang="en-US" altLang="zh-CN" dirty="0" smtClean="0">
                <a:solidFill>
                  <a:srgbClr val="000000"/>
                </a:solidFill>
                <a:latin typeface="FrutigerLTStd-Light"/>
              </a:rPr>
              <a:t>Average-level expression </a:t>
            </a:r>
            <a:r>
              <a:rPr lang="en-US" altLang="zh-CN" dirty="0">
                <a:solidFill>
                  <a:srgbClr val="000000"/>
                </a:solidFill>
                <a:latin typeface="FrutigerLTStd-Light"/>
              </a:rPr>
              <a:t>is indicated by </a:t>
            </a:r>
            <a:r>
              <a:rPr lang="en-US" altLang="zh-CN" i="1" dirty="0">
                <a:solidFill>
                  <a:srgbClr val="000000"/>
                </a:solidFill>
                <a:latin typeface="FrutigerLTStd-LightItalic"/>
              </a:rPr>
              <a:t>black </a:t>
            </a:r>
            <a:r>
              <a:rPr lang="en-US" altLang="zh-CN" dirty="0" smtClean="0">
                <a:solidFill>
                  <a:srgbClr val="000000"/>
                </a:solidFill>
                <a:latin typeface="FrutigerLTStd-Light"/>
              </a:rPr>
              <a:t>pixels. The </a:t>
            </a:r>
            <a:r>
              <a:rPr lang="en-US" altLang="zh-CN" dirty="0">
                <a:solidFill>
                  <a:srgbClr val="000000"/>
                </a:solidFill>
                <a:latin typeface="FrutigerLTStd-Light"/>
              </a:rPr>
              <a:t>mRNAs from 142 different </a:t>
            </a:r>
            <a:r>
              <a:rPr lang="en-US" altLang="zh-CN" dirty="0" smtClean="0">
                <a:solidFill>
                  <a:srgbClr val="000000"/>
                </a:solidFill>
                <a:latin typeface="FrutigerLTStd-Light"/>
              </a:rPr>
              <a:t>human tumors (</a:t>
            </a:r>
            <a:r>
              <a:rPr lang="en-US" altLang="zh-CN" i="1" dirty="0" smtClean="0">
                <a:solidFill>
                  <a:srgbClr val="000000"/>
                </a:solidFill>
                <a:latin typeface="FrutigerLTStd-LightItalic"/>
              </a:rPr>
              <a:t>arrayed left to right</a:t>
            </a:r>
            <a:r>
              <a:rPr lang="en-US" altLang="zh-CN" dirty="0" smtClean="0">
                <a:solidFill>
                  <a:srgbClr val="000000"/>
                </a:solidFill>
                <a:latin typeface="FrutigerLTStd-Light"/>
              </a:rPr>
              <a:t>) were analyzed</a:t>
            </a:r>
            <a:r>
              <a:rPr lang="en-US" altLang="zh-CN" dirty="0">
                <a:solidFill>
                  <a:srgbClr val="000000"/>
                </a:solidFill>
                <a:latin typeface="FrutigerLTStd-Light"/>
              </a:rPr>
              <a:t>. In each case, the </a:t>
            </a:r>
            <a:r>
              <a:rPr lang="en-US" altLang="zh-CN" dirty="0" smtClean="0">
                <a:solidFill>
                  <a:srgbClr val="000000"/>
                </a:solidFill>
                <a:latin typeface="FrutigerLTStd-Light"/>
              </a:rPr>
              <a:t>expression levels </a:t>
            </a:r>
            <a:r>
              <a:rPr lang="en-US" altLang="zh-CN" dirty="0">
                <a:solidFill>
                  <a:srgbClr val="000000"/>
                </a:solidFill>
                <a:latin typeface="FrutigerLTStd-Light"/>
              </a:rPr>
              <a:t>of 1800 human genes </a:t>
            </a:r>
            <a:r>
              <a:rPr lang="en-US" altLang="zh-CN" dirty="0" smtClean="0">
                <a:solidFill>
                  <a:srgbClr val="000000"/>
                </a:solidFill>
                <a:latin typeface="FrutigerLTStd-Light"/>
              </a:rPr>
              <a:t>were measured </a:t>
            </a:r>
            <a:r>
              <a:rPr lang="en-US" altLang="zh-CN" dirty="0">
                <a:solidFill>
                  <a:srgbClr val="000000"/>
                </a:solidFill>
                <a:latin typeface="FrutigerLTStd-Light"/>
              </a:rPr>
              <a:t>(</a:t>
            </a:r>
            <a:r>
              <a:rPr lang="en-US" altLang="zh-CN" i="1" dirty="0">
                <a:solidFill>
                  <a:srgbClr val="000000"/>
                </a:solidFill>
                <a:latin typeface="FrutigerLTStd-LightItalic"/>
              </a:rPr>
              <a:t>top to bottom</a:t>
            </a:r>
            <a:r>
              <a:rPr lang="en-US" altLang="zh-CN" dirty="0">
                <a:solidFill>
                  <a:srgbClr val="000000"/>
                </a:solidFill>
                <a:latin typeface="FrutigerLTStd-Light"/>
              </a:rPr>
              <a:t>). </a:t>
            </a:r>
            <a:r>
              <a:rPr lang="en-US" altLang="zh-CN" u="sng" dirty="0">
                <a:solidFill>
                  <a:srgbClr val="FF0000"/>
                </a:solidFill>
                <a:latin typeface="FrutigerLTStd-Light"/>
              </a:rPr>
              <a:t>Each class </a:t>
            </a:r>
            <a:r>
              <a:rPr lang="en-US" altLang="zh-CN" u="sng" dirty="0" smtClean="0">
                <a:solidFill>
                  <a:srgbClr val="FF0000"/>
                </a:solidFill>
                <a:latin typeface="FrutigerLTStd-Light"/>
              </a:rPr>
              <a:t>of tumors </a:t>
            </a:r>
            <a:r>
              <a:rPr lang="en-US" altLang="zh-CN" u="sng" dirty="0">
                <a:solidFill>
                  <a:srgbClr val="FF0000"/>
                </a:solidFill>
                <a:latin typeface="FrutigerLTStd-Light"/>
              </a:rPr>
              <a:t>has its characteristic spectrum </a:t>
            </a:r>
            <a:r>
              <a:rPr lang="en-US" altLang="zh-CN" u="sng" dirty="0" smtClean="0">
                <a:solidFill>
                  <a:srgbClr val="FF0000"/>
                </a:solidFill>
                <a:latin typeface="FrutigerLTStd-Light"/>
              </a:rPr>
              <a:t>of expressed </a:t>
            </a:r>
            <a:r>
              <a:rPr lang="en-US" altLang="zh-CN" u="sng" dirty="0">
                <a:solidFill>
                  <a:srgbClr val="FF0000"/>
                </a:solidFill>
                <a:latin typeface="FrutigerLTStd-Light"/>
              </a:rPr>
              <a:t>genes. </a:t>
            </a:r>
            <a:r>
              <a:rPr lang="en-US" altLang="zh-CN" dirty="0">
                <a:solidFill>
                  <a:srgbClr val="000000"/>
                </a:solidFill>
                <a:latin typeface="FrutigerLTStd-Light"/>
              </a:rPr>
              <a:t>In this case, </a:t>
            </a:r>
            <a:r>
              <a:rPr lang="en-US" altLang="zh-CN" u="sng" dirty="0">
                <a:solidFill>
                  <a:srgbClr val="000000"/>
                </a:solidFill>
                <a:latin typeface="FrutigerLTStd-Light"/>
              </a:rPr>
              <a:t>a </a:t>
            </a:r>
            <a:r>
              <a:rPr lang="en-US" altLang="zh-CN" u="sng" dirty="0" smtClean="0">
                <a:solidFill>
                  <a:srgbClr val="000000"/>
                </a:solidFill>
                <a:latin typeface="FrutigerLTStd-Light"/>
              </a:rPr>
              <a:t>tumor of </a:t>
            </a:r>
            <a:r>
              <a:rPr lang="en-US" altLang="zh-CN" u="sng" dirty="0">
                <a:solidFill>
                  <a:srgbClr val="000000"/>
                </a:solidFill>
                <a:latin typeface="FrutigerLTStd-Light"/>
              </a:rPr>
              <a:t>unknown type (</a:t>
            </a:r>
            <a:r>
              <a:rPr lang="en-US" altLang="zh-CN" i="1" u="sng" dirty="0">
                <a:solidFill>
                  <a:srgbClr val="000000"/>
                </a:solidFill>
                <a:latin typeface="FrutigerLTStd-LightItalic"/>
              </a:rPr>
              <a:t>yellow label</a:t>
            </a:r>
            <a:r>
              <a:rPr lang="en-US" altLang="zh-CN" u="sng" dirty="0">
                <a:solidFill>
                  <a:srgbClr val="000000"/>
                </a:solidFill>
                <a:latin typeface="FrutigerLTStd-Light"/>
              </a:rPr>
              <a:t>) </a:t>
            </a:r>
            <a:r>
              <a:rPr lang="en-US" altLang="zh-CN" u="sng" dirty="0" smtClean="0">
                <a:solidFill>
                  <a:srgbClr val="000000"/>
                </a:solidFill>
                <a:latin typeface="FrutigerLTStd-Light"/>
              </a:rPr>
              <a:t>was judged </a:t>
            </a:r>
            <a:r>
              <a:rPr lang="en-US" altLang="zh-CN" u="sng" dirty="0">
                <a:solidFill>
                  <a:srgbClr val="000000"/>
                </a:solidFill>
                <a:latin typeface="FrutigerLTStd-Light"/>
              </a:rPr>
              <a:t>to be a lung cancer because </a:t>
            </a:r>
            <a:r>
              <a:rPr lang="en-US" altLang="zh-CN" dirty="0" smtClean="0">
                <a:solidFill>
                  <a:srgbClr val="000000"/>
                </a:solidFill>
                <a:latin typeface="FrutigerLTStd-Light"/>
              </a:rPr>
              <a:t>its pattern </a:t>
            </a:r>
            <a:r>
              <a:rPr lang="en-US" altLang="zh-CN" dirty="0">
                <a:solidFill>
                  <a:srgbClr val="000000"/>
                </a:solidFill>
                <a:latin typeface="FrutigerLTStd-Light"/>
              </a:rPr>
              <a:t>of gene expression was </a:t>
            </a:r>
            <a:r>
              <a:rPr lang="en-US" altLang="zh-CN" dirty="0" smtClean="0">
                <a:solidFill>
                  <a:srgbClr val="000000"/>
                </a:solidFill>
                <a:latin typeface="FrutigerLTStd-Light"/>
              </a:rPr>
              <a:t>similar to </a:t>
            </a:r>
            <a:r>
              <a:rPr lang="en-US" altLang="zh-CN" dirty="0">
                <a:solidFill>
                  <a:srgbClr val="000000"/>
                </a:solidFill>
                <a:latin typeface="FrutigerLTStd-Light"/>
              </a:rPr>
              <a:t>those of a series of </a:t>
            </a:r>
            <a:r>
              <a:rPr lang="en-US" altLang="zh-CN" dirty="0" smtClean="0">
                <a:solidFill>
                  <a:srgbClr val="000000"/>
                </a:solidFill>
                <a:latin typeface="FrutigerLTStd-Light"/>
              </a:rPr>
              <a:t>already-identified lung </a:t>
            </a:r>
            <a:r>
              <a:rPr lang="en-US" altLang="zh-CN" dirty="0">
                <a:solidFill>
                  <a:srgbClr val="000000"/>
                </a:solidFill>
                <a:latin typeface="FrutigerLTStd-Light"/>
              </a:rPr>
              <a:t>cancers.</a:t>
            </a:r>
            <a:endParaRPr lang="zh-CN" altLang="en-US" dirty="0"/>
          </a:p>
        </p:txBody>
      </p:sp>
      <p:sp>
        <p:nvSpPr>
          <p:cNvPr id="2" name="Rectangle 1"/>
          <p:cNvSpPr/>
          <p:nvPr/>
        </p:nvSpPr>
        <p:spPr>
          <a:xfrm>
            <a:off x="5949038" y="357130"/>
            <a:ext cx="6096000" cy="830997"/>
          </a:xfrm>
          <a:prstGeom prst="rect">
            <a:avLst/>
          </a:prstGeom>
        </p:spPr>
        <p:txBody>
          <a:bodyPr>
            <a:spAutoFit/>
          </a:bodyPr>
          <a:lstStyle/>
          <a:p>
            <a:r>
              <a:rPr lang="en-US" altLang="zh-CN" sz="2400" b="1" dirty="0">
                <a:solidFill>
                  <a:srgbClr val="1271FF"/>
                </a:solidFill>
                <a:latin typeface="FrutigerLTStd-Bold"/>
              </a:rPr>
              <a:t>Figure 1.17 </a:t>
            </a:r>
            <a:r>
              <a:rPr lang="en-US" altLang="zh-CN" sz="2400" b="1" dirty="0">
                <a:solidFill>
                  <a:srgbClr val="000000"/>
                </a:solidFill>
                <a:latin typeface="FrutigerLTStd-Bold"/>
              </a:rPr>
              <a:t>Global surveys of gene expression by microarrays </a:t>
            </a:r>
          </a:p>
        </p:txBody>
      </p:sp>
    </p:spTree>
    <p:extLst>
      <p:ext uri="{BB962C8B-B14F-4D97-AF65-F5344CB8AC3E}">
        <p14:creationId xmlns:p14="http://schemas.microsoft.com/office/powerpoint/2010/main" val="11529971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figure_01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32" y="1255524"/>
            <a:ext cx="10038944" cy="398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78214" y="5650970"/>
            <a:ext cx="11040893" cy="875881"/>
          </a:xfrm>
          <a:prstGeom prst="rect">
            <a:avLst/>
          </a:prstGeom>
        </p:spPr>
        <p:txBody>
          <a:bodyPr wrap="square">
            <a:spAutoFit/>
          </a:bodyPr>
          <a:lstStyle/>
          <a:p>
            <a:pPr>
              <a:lnSpc>
                <a:spcPct val="150000"/>
              </a:lnSpc>
            </a:pPr>
            <a:r>
              <a:rPr lang="en-US" altLang="zh-CN" dirty="0" smtClean="0">
                <a:solidFill>
                  <a:srgbClr val="000000"/>
                </a:solidFill>
                <a:latin typeface="FrutigerLTStd-Light"/>
              </a:rPr>
              <a:t>The </a:t>
            </a:r>
            <a:r>
              <a:rPr lang="en-US" altLang="zh-CN" dirty="0">
                <a:solidFill>
                  <a:srgbClr val="000000"/>
                </a:solidFill>
                <a:latin typeface="FrutigerLTStd-Light"/>
              </a:rPr>
              <a:t>control region of a </a:t>
            </a:r>
            <a:r>
              <a:rPr lang="en-US" altLang="zh-CN" dirty="0" smtClean="0">
                <a:solidFill>
                  <a:srgbClr val="000000"/>
                </a:solidFill>
                <a:latin typeface="FrutigerLTStd-Light"/>
              </a:rPr>
              <a:t>gene includes </a:t>
            </a:r>
            <a:r>
              <a:rPr lang="en-US" altLang="zh-CN" dirty="0">
                <a:solidFill>
                  <a:srgbClr val="000000"/>
                </a:solidFill>
                <a:latin typeface="FrutigerLTStd-Light"/>
              </a:rPr>
              <a:t>specific segments of DNA </a:t>
            </a:r>
            <a:r>
              <a:rPr lang="en-US" altLang="zh-CN" dirty="0" smtClean="0">
                <a:solidFill>
                  <a:srgbClr val="000000"/>
                </a:solidFill>
                <a:latin typeface="FrutigerLTStd-Light"/>
              </a:rPr>
              <a:t>to which </a:t>
            </a:r>
            <a:r>
              <a:rPr lang="en-US" altLang="zh-CN" dirty="0">
                <a:solidFill>
                  <a:srgbClr val="000000"/>
                </a:solidFill>
                <a:latin typeface="FrutigerLTStd-Light"/>
              </a:rPr>
              <a:t>gene regulatory proteins known </a:t>
            </a:r>
            <a:r>
              <a:rPr lang="en-US" altLang="zh-CN" dirty="0" smtClean="0">
                <a:solidFill>
                  <a:srgbClr val="000000"/>
                </a:solidFill>
                <a:latin typeface="FrutigerLTStd-Light"/>
              </a:rPr>
              <a:t>as transcription </a:t>
            </a:r>
            <a:r>
              <a:rPr lang="en-US" altLang="zh-CN" dirty="0">
                <a:solidFill>
                  <a:srgbClr val="000000"/>
                </a:solidFill>
                <a:latin typeface="FrutigerLTStd-Light"/>
              </a:rPr>
              <a:t>factors (TFs) bind, often </a:t>
            </a:r>
            <a:r>
              <a:rPr lang="en-US" altLang="zh-CN" dirty="0" smtClean="0">
                <a:solidFill>
                  <a:srgbClr val="000000"/>
                </a:solidFill>
                <a:latin typeface="FrutigerLTStd-Light"/>
              </a:rPr>
              <a:t>as </a:t>
            </a:r>
            <a:r>
              <a:rPr lang="en-US" altLang="zh-CN" dirty="0" err="1" smtClean="0">
                <a:solidFill>
                  <a:srgbClr val="000000"/>
                </a:solidFill>
                <a:latin typeface="FrutigerLTStd-Light"/>
              </a:rPr>
              <a:t>multiprotein</a:t>
            </a:r>
            <a:r>
              <a:rPr lang="en-US" altLang="zh-CN" dirty="0" smtClean="0">
                <a:solidFill>
                  <a:srgbClr val="000000"/>
                </a:solidFill>
                <a:latin typeface="FrutigerLTStd-Light"/>
              </a:rPr>
              <a:t> complexes</a:t>
            </a:r>
            <a:r>
              <a:rPr lang="en-US" altLang="zh-CN" dirty="0">
                <a:solidFill>
                  <a:srgbClr val="000000"/>
                </a:solidFill>
                <a:latin typeface="FrutigerLTStd-Light"/>
              </a:rPr>
              <a:t>.</a:t>
            </a:r>
            <a:endParaRPr lang="zh-CN" altLang="en-US" dirty="0"/>
          </a:p>
        </p:txBody>
      </p:sp>
      <p:sp>
        <p:nvSpPr>
          <p:cNvPr id="2" name="Rectangle 1"/>
          <p:cNvSpPr/>
          <p:nvPr/>
        </p:nvSpPr>
        <p:spPr>
          <a:xfrm>
            <a:off x="2256289" y="263726"/>
            <a:ext cx="8538015" cy="523220"/>
          </a:xfrm>
          <a:prstGeom prst="rect">
            <a:avLst/>
          </a:prstGeom>
        </p:spPr>
        <p:txBody>
          <a:bodyPr wrap="square">
            <a:spAutoFit/>
          </a:bodyPr>
          <a:lstStyle/>
          <a:p>
            <a:r>
              <a:rPr lang="en-US" altLang="zh-CN" sz="2800" b="1" dirty="0">
                <a:solidFill>
                  <a:srgbClr val="1271FF"/>
                </a:solidFill>
                <a:latin typeface="FrutigerLTStd-Bold"/>
              </a:rPr>
              <a:t>Figure 1.18 </a:t>
            </a:r>
            <a:r>
              <a:rPr lang="en-US" altLang="zh-CN" sz="2800" b="1" dirty="0">
                <a:solidFill>
                  <a:srgbClr val="000000"/>
                </a:solidFill>
                <a:latin typeface="FrutigerLTStd-Bold"/>
              </a:rPr>
              <a:t>Regulation of </a:t>
            </a:r>
            <a:r>
              <a:rPr lang="en-US" altLang="zh-CN" sz="2800" b="1" dirty="0" smtClean="0">
                <a:solidFill>
                  <a:srgbClr val="000000"/>
                </a:solidFill>
                <a:latin typeface="FrutigerLTStd-Bold"/>
              </a:rPr>
              <a:t>gene expression </a:t>
            </a:r>
            <a:endParaRPr lang="zh-CN" altLang="en-US" sz="2800" dirty="0"/>
          </a:p>
        </p:txBody>
      </p:sp>
    </p:spTree>
    <p:extLst>
      <p:ext uri="{BB962C8B-B14F-4D97-AF65-F5344CB8AC3E}">
        <p14:creationId xmlns:p14="http://schemas.microsoft.com/office/powerpoint/2010/main" val="25447539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figure_01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538" y="1121613"/>
            <a:ext cx="5482134" cy="563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09985" y="1594253"/>
            <a:ext cx="4948136" cy="3831818"/>
          </a:xfrm>
          <a:prstGeom prst="rect">
            <a:avLst/>
          </a:prstGeom>
        </p:spPr>
        <p:txBody>
          <a:bodyPr wrap="square">
            <a:spAutoFit/>
          </a:bodyPr>
          <a:lstStyle/>
          <a:p>
            <a:pPr>
              <a:lnSpc>
                <a:spcPct val="150000"/>
              </a:lnSpc>
            </a:pPr>
            <a:endParaRPr lang="en-US" altLang="zh-CN" b="1" dirty="0">
              <a:solidFill>
                <a:srgbClr val="000000"/>
              </a:solidFill>
              <a:latin typeface="FrutigerLTStd-Bold"/>
            </a:endParaRPr>
          </a:p>
          <a:p>
            <a:pPr>
              <a:lnSpc>
                <a:spcPct val="150000"/>
              </a:lnSpc>
            </a:pPr>
            <a:r>
              <a:rPr lang="en-US" altLang="zh-CN" dirty="0" smtClean="0">
                <a:solidFill>
                  <a:srgbClr val="000000"/>
                </a:solidFill>
                <a:latin typeface="FrutigerLTStd-Light"/>
              </a:rPr>
              <a:t>Examination of </a:t>
            </a:r>
            <a:r>
              <a:rPr lang="en-US" altLang="zh-CN" dirty="0">
                <a:solidFill>
                  <a:srgbClr val="000000"/>
                </a:solidFill>
                <a:latin typeface="FrutigerLTStd-Light"/>
              </a:rPr>
              <a:t>chromatin under the </a:t>
            </a:r>
            <a:r>
              <a:rPr lang="en-US" altLang="zh-CN" dirty="0" smtClean="0">
                <a:solidFill>
                  <a:srgbClr val="000000"/>
                </a:solidFill>
                <a:latin typeface="FrutigerLTStd-Light"/>
              </a:rPr>
              <a:t>electron microscope </a:t>
            </a:r>
            <a:r>
              <a:rPr lang="en-US" altLang="zh-CN" dirty="0">
                <a:solidFill>
                  <a:srgbClr val="000000"/>
                </a:solidFill>
                <a:latin typeface="FrutigerLTStd-Light"/>
              </a:rPr>
              <a:t>(</a:t>
            </a:r>
            <a:r>
              <a:rPr lang="en-US" altLang="zh-CN" i="1" dirty="0">
                <a:solidFill>
                  <a:srgbClr val="000000"/>
                </a:solidFill>
                <a:latin typeface="FrutigerLTStd-LightItalic"/>
              </a:rPr>
              <a:t>above right</a:t>
            </a:r>
            <a:r>
              <a:rPr lang="en-US" altLang="zh-CN" dirty="0">
                <a:solidFill>
                  <a:srgbClr val="000000"/>
                </a:solidFill>
                <a:latin typeface="FrutigerLTStd-Light"/>
              </a:rPr>
              <a:t>) reveals </a:t>
            </a:r>
            <a:r>
              <a:rPr lang="en-US" altLang="zh-CN" dirty="0" smtClean="0">
                <a:solidFill>
                  <a:srgbClr val="000000"/>
                </a:solidFill>
                <a:latin typeface="FrutigerLTStd-Light"/>
              </a:rPr>
              <a:t>that DNA </a:t>
            </a:r>
            <a:r>
              <a:rPr lang="en-US" altLang="zh-CN" dirty="0">
                <a:solidFill>
                  <a:srgbClr val="000000"/>
                </a:solidFill>
                <a:latin typeface="FrutigerLTStd-Light"/>
              </a:rPr>
              <a:t>is associated with small globes </a:t>
            </a:r>
            <a:r>
              <a:rPr lang="en-US" altLang="zh-CN" dirty="0" smtClean="0">
                <a:solidFill>
                  <a:srgbClr val="000000"/>
                </a:solidFill>
                <a:latin typeface="FrutigerLTStd-Light"/>
              </a:rPr>
              <a:t>of proteins </a:t>
            </a:r>
            <a:r>
              <a:rPr lang="en-US" altLang="zh-CN" dirty="0">
                <a:solidFill>
                  <a:srgbClr val="000000"/>
                </a:solidFill>
                <a:latin typeface="FrutigerLTStd-Light"/>
              </a:rPr>
              <a:t>termed </a:t>
            </a:r>
            <a:r>
              <a:rPr lang="en-US" altLang="zh-CN" dirty="0" smtClean="0">
                <a:solidFill>
                  <a:srgbClr val="000000"/>
                </a:solidFill>
                <a:latin typeface="FrutigerLTStd-Light"/>
              </a:rPr>
              <a:t>nucleosomes(</a:t>
            </a:r>
            <a:r>
              <a:rPr lang="zh-CN" altLang="en-US" dirty="0"/>
              <a:t>核小体</a:t>
            </a:r>
            <a:r>
              <a:rPr lang="en-US" altLang="zh-CN" dirty="0" smtClean="0">
                <a:solidFill>
                  <a:srgbClr val="000000"/>
                </a:solidFill>
                <a:latin typeface="FrutigerLTStd-Light"/>
              </a:rPr>
              <a:t>), giving the </a:t>
            </a:r>
            <a:r>
              <a:rPr lang="en-US" altLang="zh-CN" dirty="0">
                <a:solidFill>
                  <a:srgbClr val="000000"/>
                </a:solidFill>
                <a:latin typeface="FrutigerLTStd-Light"/>
              </a:rPr>
              <a:t>appearance of beads on a </a:t>
            </a:r>
            <a:r>
              <a:rPr lang="en-US" altLang="zh-CN" dirty="0" smtClean="0">
                <a:solidFill>
                  <a:srgbClr val="000000"/>
                </a:solidFill>
                <a:latin typeface="FrutigerLTStd-Light"/>
              </a:rPr>
              <a:t>string(</a:t>
            </a:r>
            <a:r>
              <a:rPr lang="zh-CN" altLang="en-US" dirty="0">
                <a:solidFill>
                  <a:srgbClr val="000000"/>
                </a:solidFill>
                <a:latin typeface="FrutigerLTStd-Light"/>
              </a:rPr>
              <a:t>串珠</a:t>
            </a:r>
            <a:r>
              <a:rPr lang="en-US" altLang="zh-CN" dirty="0" smtClean="0">
                <a:solidFill>
                  <a:srgbClr val="000000"/>
                </a:solidFill>
                <a:latin typeface="FrutigerLTStd-Light"/>
              </a:rPr>
              <a:t>). </a:t>
            </a:r>
            <a:r>
              <a:rPr lang="en-US" altLang="zh-CN" u="sng" dirty="0" smtClean="0">
                <a:solidFill>
                  <a:srgbClr val="000000"/>
                </a:solidFill>
                <a:latin typeface="FrutigerLTStd-Light"/>
              </a:rPr>
              <a:t>The </a:t>
            </a:r>
            <a:r>
              <a:rPr lang="en-US" altLang="zh-CN" u="sng" dirty="0">
                <a:solidFill>
                  <a:srgbClr val="000000"/>
                </a:solidFill>
                <a:latin typeface="FrutigerLTStd-Light"/>
              </a:rPr>
              <a:t>DNA double-helix (</a:t>
            </a:r>
            <a:r>
              <a:rPr lang="en-US" altLang="zh-CN" i="1" u="sng" dirty="0">
                <a:solidFill>
                  <a:srgbClr val="000000"/>
                </a:solidFill>
                <a:latin typeface="FrutigerLTStd-LightItalic"/>
              </a:rPr>
              <a:t>above left, </a:t>
            </a:r>
            <a:r>
              <a:rPr lang="en-US" altLang="zh-CN" i="1" u="sng" dirty="0" smtClean="0">
                <a:solidFill>
                  <a:srgbClr val="000000"/>
                </a:solidFill>
                <a:latin typeface="FrutigerLTStd-LightItalic"/>
              </a:rPr>
              <a:t>red</a:t>
            </a:r>
            <a:r>
              <a:rPr lang="en-US" altLang="zh-CN" u="sng" dirty="0" smtClean="0">
                <a:solidFill>
                  <a:srgbClr val="000000"/>
                </a:solidFill>
                <a:latin typeface="FrutigerLTStd-Light"/>
              </a:rPr>
              <a:t>) is </a:t>
            </a:r>
            <a:r>
              <a:rPr lang="en-US" altLang="zh-CN" u="sng" dirty="0">
                <a:solidFill>
                  <a:srgbClr val="000000"/>
                </a:solidFill>
                <a:latin typeface="FrutigerLTStd-Light"/>
              </a:rPr>
              <a:t>wrapped ~1.7 times around </a:t>
            </a:r>
            <a:r>
              <a:rPr lang="en-US" altLang="zh-CN" u="sng" dirty="0" smtClean="0">
                <a:solidFill>
                  <a:srgbClr val="000000"/>
                </a:solidFill>
                <a:latin typeface="FrutigerLTStd-Light"/>
              </a:rPr>
              <a:t>each nucleosome</a:t>
            </a:r>
            <a:r>
              <a:rPr lang="en-US" altLang="zh-CN" dirty="0" smtClean="0">
                <a:solidFill>
                  <a:srgbClr val="000000"/>
                </a:solidFill>
                <a:latin typeface="FrutigerLTStd-Light"/>
              </a:rPr>
              <a:t>.</a:t>
            </a:r>
            <a:endParaRPr lang="zh-CN" altLang="en-US" dirty="0"/>
          </a:p>
        </p:txBody>
      </p:sp>
      <p:sp>
        <p:nvSpPr>
          <p:cNvPr id="3" name="Rectangle 2"/>
          <p:cNvSpPr/>
          <p:nvPr/>
        </p:nvSpPr>
        <p:spPr>
          <a:xfrm>
            <a:off x="1970308" y="121982"/>
            <a:ext cx="8879354" cy="637675"/>
          </a:xfrm>
          <a:prstGeom prst="rect">
            <a:avLst/>
          </a:prstGeom>
        </p:spPr>
        <p:txBody>
          <a:bodyPr wrap="none">
            <a:spAutoFit/>
          </a:bodyPr>
          <a:lstStyle/>
          <a:p>
            <a:pPr>
              <a:lnSpc>
                <a:spcPct val="150000"/>
              </a:lnSpc>
            </a:pPr>
            <a:r>
              <a:rPr lang="en-US" altLang="zh-CN" sz="2800" b="1" dirty="0">
                <a:solidFill>
                  <a:srgbClr val="1271FF"/>
                </a:solidFill>
                <a:latin typeface="FrutigerLTStd-Bold"/>
              </a:rPr>
              <a:t>Figure 1.19 </a:t>
            </a:r>
            <a:r>
              <a:rPr lang="en-US" altLang="zh-CN" sz="2800" b="1" dirty="0">
                <a:solidFill>
                  <a:srgbClr val="000000"/>
                </a:solidFill>
                <a:latin typeface="FrutigerLTStd-Bold"/>
              </a:rPr>
              <a:t>Organization of chromatin structure </a:t>
            </a:r>
          </a:p>
        </p:txBody>
      </p:sp>
    </p:spTree>
    <p:extLst>
      <p:ext uri="{BB962C8B-B14F-4D97-AF65-F5344CB8AC3E}">
        <p14:creationId xmlns:p14="http://schemas.microsoft.com/office/powerpoint/2010/main" val="7790867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figure_01_2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29" y="865762"/>
            <a:ext cx="6993091" cy="571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988490" y="2403498"/>
            <a:ext cx="3976532" cy="2537874"/>
          </a:xfrm>
          <a:prstGeom prst="rect">
            <a:avLst/>
          </a:prstGeom>
        </p:spPr>
        <p:txBody>
          <a:bodyPr wrap="square">
            <a:spAutoFit/>
          </a:bodyPr>
          <a:lstStyle/>
          <a:p>
            <a:pPr>
              <a:lnSpc>
                <a:spcPct val="150000"/>
              </a:lnSpc>
            </a:pPr>
            <a:r>
              <a:rPr lang="en-US" altLang="zh-CN" dirty="0" smtClean="0">
                <a:latin typeface="FrutigerLTStd-Light"/>
              </a:rPr>
              <a:t>Each of </a:t>
            </a:r>
            <a:r>
              <a:rPr lang="en-US" altLang="zh-CN" dirty="0">
                <a:latin typeface="FrutigerLTStd-Light"/>
              </a:rPr>
              <a:t>these N-terminal histone tails can </a:t>
            </a:r>
            <a:r>
              <a:rPr lang="en-US" altLang="zh-CN" dirty="0" smtClean="0">
                <a:latin typeface="FrutigerLTStd-Light"/>
              </a:rPr>
              <a:t>be modified </a:t>
            </a:r>
            <a:r>
              <a:rPr lang="en-US" altLang="zh-CN" dirty="0">
                <a:latin typeface="FrutigerLTStd-Light"/>
              </a:rPr>
              <a:t>by the covalent attachment of </a:t>
            </a:r>
            <a:r>
              <a:rPr lang="en-US" altLang="zh-CN" dirty="0" smtClean="0">
                <a:latin typeface="FrutigerLTStd-Light"/>
              </a:rPr>
              <a:t>a variety </a:t>
            </a:r>
            <a:r>
              <a:rPr lang="en-US" altLang="zh-CN" dirty="0">
                <a:latin typeface="FrutigerLTStd-Light"/>
              </a:rPr>
              <a:t>of chemical groups, most </a:t>
            </a:r>
            <a:r>
              <a:rPr lang="en-US" altLang="zh-CN" dirty="0" smtClean="0">
                <a:latin typeface="FrutigerLTStd-Light"/>
              </a:rPr>
              <a:t>commonly </a:t>
            </a:r>
            <a:r>
              <a:rPr lang="en-US" altLang="zh-CN" dirty="0" smtClean="0">
                <a:solidFill>
                  <a:srgbClr val="FF0000"/>
                </a:solidFill>
                <a:latin typeface="FrutigerLTStd-Light"/>
              </a:rPr>
              <a:t>methyl</a:t>
            </a:r>
            <a:r>
              <a:rPr lang="en-US" altLang="zh-CN" dirty="0">
                <a:solidFill>
                  <a:srgbClr val="FF0000"/>
                </a:solidFill>
                <a:latin typeface="FrutigerLTStd-Light"/>
              </a:rPr>
              <a:t>, acetyl, phosphate, and </a:t>
            </a:r>
            <a:r>
              <a:rPr lang="en-US" altLang="zh-CN" dirty="0" smtClean="0">
                <a:solidFill>
                  <a:srgbClr val="FF0000"/>
                </a:solidFill>
                <a:latin typeface="FrutigerLTStd-Light"/>
              </a:rPr>
              <a:t>ubiquitin groups</a:t>
            </a:r>
            <a:r>
              <a:rPr lang="en-US" altLang="zh-CN" dirty="0">
                <a:latin typeface="FrutigerLTStd-Light"/>
              </a:rPr>
              <a:t>. </a:t>
            </a:r>
            <a:endParaRPr lang="zh-CN" altLang="en-US" dirty="0"/>
          </a:p>
        </p:txBody>
      </p:sp>
      <p:sp>
        <p:nvSpPr>
          <p:cNvPr id="2" name="Rectangle 1"/>
          <p:cNvSpPr/>
          <p:nvPr/>
        </p:nvSpPr>
        <p:spPr>
          <a:xfrm>
            <a:off x="7643794" y="675730"/>
            <a:ext cx="4457415" cy="1015663"/>
          </a:xfrm>
          <a:prstGeom prst="rect">
            <a:avLst/>
          </a:prstGeom>
        </p:spPr>
        <p:txBody>
          <a:bodyPr wrap="square">
            <a:spAutoFit/>
          </a:bodyPr>
          <a:lstStyle/>
          <a:p>
            <a:pPr>
              <a:lnSpc>
                <a:spcPct val="150000"/>
              </a:lnSpc>
            </a:pPr>
            <a:r>
              <a:rPr lang="en-US" altLang="zh-CN" sz="2000" b="1" dirty="0">
                <a:solidFill>
                  <a:srgbClr val="1271FF"/>
                </a:solidFill>
                <a:latin typeface="FrutigerLTStd-Bold"/>
              </a:rPr>
              <a:t>Figure 1.20 </a:t>
            </a:r>
            <a:r>
              <a:rPr lang="en-US" altLang="zh-CN" sz="2000" b="1" dirty="0" smtClean="0">
                <a:solidFill>
                  <a:srgbClr val="000000"/>
                </a:solidFill>
                <a:latin typeface="FrutigerLTStd-Bold"/>
              </a:rPr>
              <a:t>Post-translational modification </a:t>
            </a:r>
            <a:r>
              <a:rPr lang="en-US" altLang="zh-CN" sz="2000" b="1" dirty="0">
                <a:solidFill>
                  <a:srgbClr val="000000"/>
                </a:solidFill>
                <a:latin typeface="FrutigerLTStd-Bold"/>
              </a:rPr>
              <a:t>of histone tails</a:t>
            </a:r>
            <a:endParaRPr lang="zh-CN" altLang="en-US" sz="2000" dirty="0"/>
          </a:p>
        </p:txBody>
      </p:sp>
    </p:spTree>
    <p:extLst>
      <p:ext uri="{BB962C8B-B14F-4D97-AF65-F5344CB8AC3E}">
        <p14:creationId xmlns:p14="http://schemas.microsoft.com/office/powerpoint/2010/main" val="33915145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figure_01_20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274" y="293553"/>
            <a:ext cx="7430053" cy="350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13871" y="4075890"/>
            <a:ext cx="11407955" cy="2062103"/>
          </a:xfrm>
          <a:prstGeom prst="rect">
            <a:avLst/>
          </a:prstGeom>
        </p:spPr>
        <p:txBody>
          <a:bodyPr wrap="square">
            <a:spAutoFit/>
          </a:bodyPr>
          <a:lstStyle/>
          <a:p>
            <a:r>
              <a:rPr lang="en-US" altLang="zh-CN" sz="1600" dirty="0">
                <a:latin typeface="FrutigerLTStd-Light"/>
              </a:rPr>
              <a:t>One example of </a:t>
            </a:r>
            <a:r>
              <a:rPr lang="en-US" altLang="zh-CN" sz="1600" dirty="0" smtClean="0">
                <a:latin typeface="FrutigerLTStd-Light"/>
              </a:rPr>
              <a:t>histone modification </a:t>
            </a:r>
            <a:r>
              <a:rPr lang="en-US" altLang="zh-CN" sz="1600" dirty="0">
                <a:latin typeface="FrutigerLTStd-Light"/>
              </a:rPr>
              <a:t>is provided by three of </a:t>
            </a:r>
            <a:r>
              <a:rPr lang="en-US" altLang="zh-CN" sz="1600" dirty="0" smtClean="0">
                <a:latin typeface="FrutigerLTStd-Light"/>
              </a:rPr>
              <a:t>the lysine </a:t>
            </a:r>
            <a:r>
              <a:rPr lang="en-US" altLang="zh-CN" sz="1600" dirty="0">
                <a:latin typeface="FrutigerLTStd-Light"/>
              </a:rPr>
              <a:t>(K) residues in the </a:t>
            </a:r>
            <a:r>
              <a:rPr lang="en-US" altLang="zh-CN" sz="1600" dirty="0" smtClean="0">
                <a:latin typeface="FrutigerLTStd-Light"/>
              </a:rPr>
              <a:t>amino-terminal domain </a:t>
            </a:r>
            <a:r>
              <a:rPr lang="en-US" altLang="zh-CN" sz="1600" dirty="0">
                <a:latin typeface="FrutigerLTStd-Light"/>
              </a:rPr>
              <a:t>of histone H3. </a:t>
            </a:r>
            <a:r>
              <a:rPr lang="en-US" altLang="zh-CN" sz="1600" dirty="0" smtClean="0">
                <a:latin typeface="FrutigerLTStd-Light"/>
              </a:rPr>
              <a:t>Each </a:t>
            </a:r>
            <a:r>
              <a:rPr lang="en-US" altLang="zh-CN" sz="1600" dirty="0">
                <a:latin typeface="FrutigerLTStd-Light"/>
              </a:rPr>
              <a:t>of these can </a:t>
            </a:r>
            <a:r>
              <a:rPr lang="en-US" altLang="zh-CN" sz="1600" dirty="0" smtClean="0">
                <a:latin typeface="FrutigerLTStd-Light"/>
              </a:rPr>
              <a:t>be </a:t>
            </a:r>
            <a:r>
              <a:rPr lang="en-US" altLang="zh-CN" sz="1600" u="sng" dirty="0" err="1" smtClean="0">
                <a:solidFill>
                  <a:srgbClr val="FF0000"/>
                </a:solidFill>
                <a:latin typeface="FrutigerLTStd-Light"/>
              </a:rPr>
              <a:t>trimethylated</a:t>
            </a:r>
            <a:r>
              <a:rPr lang="en-US" altLang="zh-CN" sz="1600" u="sng" dirty="0" smtClean="0">
                <a:solidFill>
                  <a:srgbClr val="FF0000"/>
                </a:solidFill>
                <a:latin typeface="FrutigerLTStd-Light"/>
              </a:rPr>
              <a:t> </a:t>
            </a:r>
            <a:r>
              <a:rPr lang="en-US" altLang="zh-CN" sz="1600" u="sng" dirty="0">
                <a:solidFill>
                  <a:srgbClr val="FF0000"/>
                </a:solidFill>
                <a:latin typeface="FrutigerLTStd-Light"/>
              </a:rPr>
              <a:t>(indicated by “me3”) </a:t>
            </a:r>
            <a:r>
              <a:rPr lang="en-US" altLang="zh-CN" sz="1600" dirty="0" smtClean="0">
                <a:latin typeface="FrutigerLTStd-Light"/>
              </a:rPr>
              <a:t>through the </a:t>
            </a:r>
            <a:r>
              <a:rPr lang="en-US" altLang="zh-CN" sz="1600" dirty="0">
                <a:latin typeface="FrutigerLTStd-Light"/>
              </a:rPr>
              <a:t>actions of histone </a:t>
            </a:r>
            <a:r>
              <a:rPr lang="en-US" altLang="zh-CN" sz="1600" dirty="0" err="1" smtClean="0">
                <a:latin typeface="FrutigerLTStd-Light"/>
              </a:rPr>
              <a:t>methyltransferase</a:t>
            </a:r>
            <a:r>
              <a:rPr lang="en-US" altLang="zh-CN" sz="1600" dirty="0" smtClean="0">
                <a:latin typeface="FrutigerLTStd-Light"/>
              </a:rPr>
              <a:t> writers </a:t>
            </a:r>
            <a:r>
              <a:rPr lang="en-US" altLang="zh-CN" sz="1600" dirty="0">
                <a:latin typeface="FrutigerLTStd-Light"/>
              </a:rPr>
              <a:t>(HMTs). </a:t>
            </a:r>
            <a:r>
              <a:rPr lang="en-US" altLang="zh-CN" sz="1600" dirty="0" err="1">
                <a:latin typeface="FrutigerLTStd-Light"/>
              </a:rPr>
              <a:t>Trimethylation</a:t>
            </a:r>
            <a:r>
              <a:rPr lang="en-US" altLang="zh-CN" sz="1600" dirty="0">
                <a:latin typeface="FrutigerLTStd-Light"/>
              </a:rPr>
              <a:t> at the </a:t>
            </a:r>
            <a:r>
              <a:rPr lang="en-US" altLang="zh-CN" sz="1600" dirty="0" smtClean="0">
                <a:latin typeface="FrutigerLTStd-Light"/>
              </a:rPr>
              <a:t>K4 residue </a:t>
            </a:r>
            <a:r>
              <a:rPr lang="en-US" altLang="zh-CN" sz="1600" dirty="0">
                <a:latin typeface="FrutigerLTStd-Light"/>
              </a:rPr>
              <a:t>is carried out by the MLL1 </a:t>
            </a:r>
            <a:r>
              <a:rPr lang="en-US" altLang="zh-CN" sz="1600" dirty="0" smtClean="0">
                <a:latin typeface="FrutigerLTStd-Light"/>
              </a:rPr>
              <a:t>HMT; the </a:t>
            </a:r>
            <a:r>
              <a:rPr lang="en-US" altLang="zh-CN" sz="1600" dirty="0">
                <a:latin typeface="FrutigerLTStd-Light"/>
              </a:rPr>
              <a:t>resulting methyl mark is recognized </a:t>
            </a:r>
            <a:r>
              <a:rPr lang="en-US" altLang="zh-CN" sz="1600" dirty="0" smtClean="0">
                <a:latin typeface="FrutigerLTStd-Light"/>
              </a:rPr>
              <a:t>by a </a:t>
            </a:r>
            <a:r>
              <a:rPr lang="en-US" altLang="zh-CN" sz="1600" dirty="0">
                <a:latin typeface="FrutigerLTStd-Light"/>
              </a:rPr>
              <a:t>NURF (nucleosome remodeling factor</a:t>
            </a:r>
            <a:r>
              <a:rPr lang="en-US" altLang="zh-CN" sz="1600" dirty="0" smtClean="0">
                <a:latin typeface="FrutigerLTStd-Light"/>
              </a:rPr>
              <a:t>) “</a:t>
            </a:r>
            <a:r>
              <a:rPr lang="en-US" altLang="zh-CN" sz="1600" dirty="0">
                <a:latin typeface="FrutigerLTStd-Light"/>
              </a:rPr>
              <a:t>reader” complex, which </a:t>
            </a:r>
            <a:r>
              <a:rPr lang="en-US" altLang="zh-CN" sz="1600" dirty="0" smtClean="0">
                <a:latin typeface="FrutigerLTStd-Light"/>
              </a:rPr>
              <a:t>contributes to </a:t>
            </a:r>
            <a:r>
              <a:rPr lang="en-US" altLang="zh-CN" sz="1600" dirty="0">
                <a:latin typeface="FrutigerLTStd-Light"/>
              </a:rPr>
              <a:t>gene activation (</a:t>
            </a:r>
            <a:r>
              <a:rPr lang="en-US" altLang="zh-CN" sz="1600" i="1" dirty="0">
                <a:latin typeface="FrutigerLTStd-LightItalic"/>
              </a:rPr>
              <a:t>green</a:t>
            </a:r>
            <a:r>
              <a:rPr lang="en-US" altLang="zh-CN" sz="1600" dirty="0">
                <a:latin typeface="FrutigerLTStd-Light"/>
              </a:rPr>
              <a:t>). </a:t>
            </a:r>
            <a:r>
              <a:rPr lang="en-US" altLang="zh-CN" sz="1600" dirty="0" smtClean="0">
                <a:latin typeface="FrutigerLTStd-Light"/>
              </a:rPr>
              <a:t>Conversely, </a:t>
            </a:r>
            <a:r>
              <a:rPr lang="en-US" altLang="zh-CN" sz="1600" dirty="0" err="1" smtClean="0">
                <a:latin typeface="FrutigerLTStd-Light"/>
              </a:rPr>
              <a:t>trimethylation</a:t>
            </a:r>
            <a:r>
              <a:rPr lang="en-US" altLang="zh-CN" sz="1600" dirty="0" smtClean="0">
                <a:latin typeface="FrutigerLTStd-Light"/>
              </a:rPr>
              <a:t> </a:t>
            </a:r>
            <a:r>
              <a:rPr lang="en-US" altLang="zh-CN" sz="1600" dirty="0">
                <a:latin typeface="FrutigerLTStd-Light"/>
              </a:rPr>
              <a:t>of the K9 and K27 </a:t>
            </a:r>
            <a:r>
              <a:rPr lang="en-US" altLang="zh-CN" sz="1600" dirty="0" smtClean="0">
                <a:latin typeface="FrutigerLTStd-Light"/>
              </a:rPr>
              <a:t>residues by </a:t>
            </a:r>
            <a:r>
              <a:rPr lang="en-US" altLang="zh-CN" sz="1600" dirty="0">
                <a:latin typeface="FrutigerLTStd-Light"/>
              </a:rPr>
              <a:t>the SUV39H1 and EZH2 HMT </a:t>
            </a:r>
            <a:r>
              <a:rPr lang="en-US" altLang="zh-CN" sz="1600" dirty="0" smtClean="0">
                <a:latin typeface="FrutigerLTStd-Light"/>
              </a:rPr>
              <a:t>writers, respectively</a:t>
            </a:r>
            <a:r>
              <a:rPr lang="en-US" altLang="zh-CN" sz="1600" dirty="0">
                <a:latin typeface="FrutigerLTStd-Light"/>
              </a:rPr>
              <a:t>, results in gene </a:t>
            </a:r>
            <a:r>
              <a:rPr lang="en-US" altLang="zh-CN" sz="1600" dirty="0" smtClean="0">
                <a:latin typeface="FrutigerLTStd-Light"/>
              </a:rPr>
              <a:t>repression (</a:t>
            </a:r>
            <a:r>
              <a:rPr lang="en-US" altLang="zh-CN" sz="1600" i="1" dirty="0" smtClean="0">
                <a:latin typeface="FrutigerLTStd-LightItalic"/>
              </a:rPr>
              <a:t>red</a:t>
            </a:r>
            <a:r>
              <a:rPr lang="en-US" altLang="zh-CN" sz="1600" dirty="0">
                <a:latin typeface="FrutigerLTStd-Light"/>
              </a:rPr>
              <a:t>). The methylation marks made </a:t>
            </a:r>
            <a:r>
              <a:rPr lang="en-US" altLang="zh-CN" sz="1600" dirty="0" smtClean="0">
                <a:latin typeface="FrutigerLTStd-Light"/>
              </a:rPr>
              <a:t>by the </a:t>
            </a:r>
            <a:r>
              <a:rPr lang="en-US" altLang="zh-CN" sz="1600" dirty="0">
                <a:latin typeface="FrutigerLTStd-Light"/>
              </a:rPr>
              <a:t>latter two HMTs are recognized </a:t>
            </a:r>
            <a:r>
              <a:rPr lang="en-US" altLang="zh-CN" sz="1600" dirty="0" smtClean="0">
                <a:latin typeface="FrutigerLTStd-Light"/>
              </a:rPr>
              <a:t>by the </a:t>
            </a:r>
            <a:r>
              <a:rPr lang="en-US" altLang="zh-CN" sz="1600" dirty="0">
                <a:latin typeface="FrutigerLTStd-Light"/>
              </a:rPr>
              <a:t>HP1 and Pc readers, </a:t>
            </a:r>
            <a:r>
              <a:rPr lang="en-US" altLang="zh-CN" sz="1600" dirty="0" smtClean="0">
                <a:latin typeface="FrutigerLTStd-Light"/>
              </a:rPr>
              <a:t>respectively. Once </a:t>
            </a:r>
            <a:r>
              <a:rPr lang="en-US" altLang="zh-CN" sz="1600" dirty="0">
                <a:latin typeface="FrutigerLTStd-Light"/>
              </a:rPr>
              <a:t>bound, the HP1 reader can </a:t>
            </a:r>
            <a:r>
              <a:rPr lang="en-US" altLang="zh-CN" sz="1600" dirty="0" smtClean="0">
                <a:latin typeface="FrutigerLTStd-Light"/>
              </a:rPr>
              <a:t>trigger the </a:t>
            </a:r>
            <a:r>
              <a:rPr lang="en-US" altLang="zh-CN" sz="1600" dirty="0">
                <a:latin typeface="FrutigerLTStd-Light"/>
              </a:rPr>
              <a:t>formation of heterochromatin </a:t>
            </a:r>
            <a:r>
              <a:rPr lang="en-US" altLang="zh-CN" sz="1600" dirty="0" smtClean="0">
                <a:latin typeface="FrutigerLTStd-Light"/>
              </a:rPr>
              <a:t>and thereby </a:t>
            </a:r>
            <a:r>
              <a:rPr lang="en-US" altLang="zh-CN" sz="1600" dirty="0">
                <a:latin typeface="FrutigerLTStd-Light"/>
              </a:rPr>
              <a:t>block transcription. </a:t>
            </a:r>
            <a:endParaRPr lang="zh-CN" altLang="en-US" sz="1600" dirty="0"/>
          </a:p>
        </p:txBody>
      </p:sp>
    </p:spTree>
    <p:extLst>
      <p:ext uri="{BB962C8B-B14F-4D97-AF65-F5344CB8AC3E}">
        <p14:creationId xmlns:p14="http://schemas.microsoft.com/office/powerpoint/2010/main" val="17510191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figure_01_2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672" y="281392"/>
            <a:ext cx="8335963"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04673" y="5100377"/>
            <a:ext cx="10635575" cy="1424621"/>
          </a:xfrm>
          <a:prstGeom prst="rect">
            <a:avLst/>
          </a:prstGeom>
        </p:spPr>
        <p:txBody>
          <a:bodyPr wrap="square">
            <a:spAutoFit/>
          </a:bodyPr>
          <a:lstStyle/>
          <a:p>
            <a:pPr>
              <a:lnSpc>
                <a:spcPct val="150000"/>
              </a:lnSpc>
            </a:pPr>
            <a:r>
              <a:rPr lang="en-US" altLang="zh-CN" sz="2000" u="sng" dirty="0">
                <a:latin typeface="FrutigerLTStd-Light"/>
              </a:rPr>
              <a:t>The locations of various </a:t>
            </a:r>
            <a:r>
              <a:rPr lang="en-US" altLang="zh-CN" sz="2000" u="sng" dirty="0" smtClean="0">
                <a:latin typeface="FrutigerLTStd-Light"/>
              </a:rPr>
              <a:t>modified histones </a:t>
            </a:r>
            <a:r>
              <a:rPr lang="en-US" altLang="zh-CN" sz="2000" u="sng" dirty="0">
                <a:latin typeface="FrutigerLTStd-Light"/>
              </a:rPr>
              <a:t>can be mapped across a </a:t>
            </a:r>
            <a:r>
              <a:rPr lang="en-US" altLang="zh-CN" sz="2000" u="sng" dirty="0" smtClean="0">
                <a:latin typeface="FrutigerLTStd-Light"/>
              </a:rPr>
              <a:t>gene by </a:t>
            </a:r>
            <a:r>
              <a:rPr lang="en-US" altLang="zh-CN" sz="2000" u="sng" dirty="0">
                <a:latin typeface="FrutigerLTStd-Light"/>
              </a:rPr>
              <a:t>using an antibody that </a:t>
            </a:r>
            <a:r>
              <a:rPr lang="en-US" altLang="zh-CN" sz="2000" u="sng" dirty="0" smtClean="0">
                <a:latin typeface="FrutigerLTStd-Light"/>
              </a:rPr>
              <a:t>specifically </a:t>
            </a:r>
            <a:r>
              <a:rPr lang="en-US" altLang="zh-CN" sz="2000" u="sng" dirty="0" err="1" smtClean="0">
                <a:latin typeface="FrutigerLTStd-Light"/>
              </a:rPr>
              <a:t>immunoprecipitates</a:t>
            </a:r>
            <a:r>
              <a:rPr lang="en-US" altLang="zh-CN" sz="2000" u="sng" dirty="0" smtClean="0">
                <a:latin typeface="FrutigerLTStd-Light"/>
              </a:rPr>
              <a:t> </a:t>
            </a:r>
            <a:r>
              <a:rPr lang="en-US" altLang="zh-CN" sz="2000" u="sng" dirty="0">
                <a:latin typeface="FrutigerLTStd-Light"/>
              </a:rPr>
              <a:t>a modified </a:t>
            </a:r>
            <a:r>
              <a:rPr lang="en-US" altLang="zh-CN" sz="2000" u="sng" dirty="0" smtClean="0">
                <a:latin typeface="FrutigerLTStd-Light"/>
              </a:rPr>
              <a:t>histone species </a:t>
            </a:r>
            <a:r>
              <a:rPr lang="en-US" altLang="zh-CN" sz="2000" u="sng" dirty="0">
                <a:latin typeface="FrutigerLTStd-Light"/>
              </a:rPr>
              <a:t>followed by DNA sequencing of </a:t>
            </a:r>
            <a:r>
              <a:rPr lang="en-US" altLang="zh-CN" sz="2000" u="sng" dirty="0" smtClean="0">
                <a:latin typeface="FrutigerLTStd-Light"/>
              </a:rPr>
              <a:t>the precipitate(</a:t>
            </a:r>
            <a:r>
              <a:rPr lang="en-US" altLang="zh-CN" sz="2000" u="sng" dirty="0" smtClean="0">
                <a:solidFill>
                  <a:srgbClr val="FF0000"/>
                </a:solidFill>
                <a:latin typeface="FrutigerLTStd-Light"/>
              </a:rPr>
              <a:t>Chip-</a:t>
            </a:r>
            <a:r>
              <a:rPr lang="en-US" altLang="zh-CN" sz="2000" u="sng" dirty="0" err="1" smtClean="0">
                <a:solidFill>
                  <a:srgbClr val="FF0000"/>
                </a:solidFill>
                <a:latin typeface="FrutigerLTStd-Light"/>
              </a:rPr>
              <a:t>Seq</a:t>
            </a:r>
            <a:r>
              <a:rPr lang="en-US" altLang="zh-CN" sz="2000" u="sng" dirty="0" smtClean="0">
                <a:latin typeface="FrutigerLTStd-Light"/>
              </a:rPr>
              <a:t>).</a:t>
            </a:r>
            <a:r>
              <a:rPr lang="en-US" altLang="zh-CN" sz="2000" dirty="0" smtClean="0">
                <a:latin typeface="FrutigerLTStd-Light"/>
              </a:rPr>
              <a:t> </a:t>
            </a:r>
            <a:endParaRPr lang="zh-CN" altLang="en-US" sz="2000" dirty="0"/>
          </a:p>
        </p:txBody>
      </p:sp>
    </p:spTree>
    <p:extLst>
      <p:ext uri="{BB962C8B-B14F-4D97-AF65-F5344CB8AC3E}">
        <p14:creationId xmlns:p14="http://schemas.microsoft.com/office/powerpoint/2010/main" val="22768313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figure_01_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19" y="1005086"/>
            <a:ext cx="8531225" cy="307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14399" y="4380888"/>
            <a:ext cx="10573965" cy="2031325"/>
          </a:xfrm>
          <a:prstGeom prst="rect">
            <a:avLst/>
          </a:prstGeom>
        </p:spPr>
        <p:txBody>
          <a:bodyPr wrap="square">
            <a:spAutoFit/>
          </a:bodyPr>
          <a:lstStyle/>
          <a:p>
            <a:r>
              <a:rPr lang="en-US" altLang="zh-CN" dirty="0" smtClean="0">
                <a:solidFill>
                  <a:srgbClr val="000000"/>
                </a:solidFill>
                <a:latin typeface="FrutigerLTStd-Light"/>
              </a:rPr>
              <a:t>When </a:t>
            </a:r>
            <a:r>
              <a:rPr lang="en-US" altLang="zh-CN" dirty="0">
                <a:solidFill>
                  <a:srgbClr val="000000"/>
                </a:solidFill>
                <a:latin typeface="FrutigerLTStd-Light"/>
              </a:rPr>
              <a:t>a DNA double helix that </a:t>
            </a:r>
            <a:r>
              <a:rPr lang="en-US" altLang="zh-CN" dirty="0" smtClean="0">
                <a:solidFill>
                  <a:srgbClr val="000000"/>
                </a:solidFill>
                <a:latin typeface="FrutigerLTStd-Light"/>
              </a:rPr>
              <a:t>is methylated at complementary </a:t>
            </a:r>
            <a:r>
              <a:rPr lang="en-US" altLang="zh-CN" dirty="0" err="1">
                <a:solidFill>
                  <a:srgbClr val="000000"/>
                </a:solidFill>
                <a:latin typeface="FrutigerLTStd-Light"/>
              </a:rPr>
              <a:t>CpG</a:t>
            </a:r>
            <a:r>
              <a:rPr lang="en-US" altLang="zh-CN" dirty="0">
                <a:solidFill>
                  <a:srgbClr val="000000"/>
                </a:solidFill>
                <a:latin typeface="FrutigerLTStd-Light"/>
              </a:rPr>
              <a:t> sites </a:t>
            </a:r>
            <a:r>
              <a:rPr lang="en-US" altLang="zh-CN" dirty="0" smtClean="0">
                <a:solidFill>
                  <a:srgbClr val="000000"/>
                </a:solidFill>
                <a:latin typeface="FrutigerLTStd-Light"/>
              </a:rPr>
              <a:t>undergoes replication</a:t>
            </a:r>
            <a:r>
              <a:rPr lang="en-US" altLang="zh-CN" dirty="0">
                <a:solidFill>
                  <a:srgbClr val="000000"/>
                </a:solidFill>
                <a:latin typeface="FrutigerLTStd-Light"/>
              </a:rPr>
              <a:t>, the </a:t>
            </a:r>
            <a:r>
              <a:rPr lang="en-US" altLang="zh-CN" u="sng" dirty="0">
                <a:solidFill>
                  <a:srgbClr val="FF0000"/>
                </a:solidFill>
                <a:latin typeface="FrutigerLTStd-Light"/>
              </a:rPr>
              <a:t>newly </a:t>
            </a:r>
            <a:r>
              <a:rPr lang="en-US" altLang="zh-CN" u="sng" dirty="0" smtClean="0">
                <a:solidFill>
                  <a:srgbClr val="FF0000"/>
                </a:solidFill>
                <a:latin typeface="FrutigerLTStd-Light"/>
              </a:rPr>
              <a:t>synthesized daughter </a:t>
            </a:r>
            <a:r>
              <a:rPr lang="en-US" altLang="zh-CN" u="sng" dirty="0">
                <a:solidFill>
                  <a:srgbClr val="FF0000"/>
                </a:solidFill>
                <a:latin typeface="FrutigerLTStd-Light"/>
              </a:rPr>
              <a:t>helices will initially </a:t>
            </a:r>
            <a:r>
              <a:rPr lang="en-US" altLang="zh-CN" u="sng" dirty="0" smtClean="0">
                <a:solidFill>
                  <a:srgbClr val="FF0000"/>
                </a:solidFill>
                <a:latin typeface="FrutigerLTStd-Light"/>
              </a:rPr>
              <a:t>lack methyl </a:t>
            </a:r>
            <a:r>
              <a:rPr lang="en-US" altLang="zh-CN" u="sng" dirty="0">
                <a:solidFill>
                  <a:srgbClr val="FF0000"/>
                </a:solidFill>
                <a:latin typeface="FrutigerLTStd-Light"/>
              </a:rPr>
              <a:t>groups </a:t>
            </a:r>
            <a:r>
              <a:rPr lang="en-US" altLang="zh-CN" dirty="0">
                <a:solidFill>
                  <a:srgbClr val="000000"/>
                </a:solidFill>
                <a:latin typeface="FrutigerLTStd-Light"/>
              </a:rPr>
              <a:t>attached to </a:t>
            </a:r>
            <a:r>
              <a:rPr lang="en-US" altLang="zh-CN" dirty="0" err="1">
                <a:solidFill>
                  <a:srgbClr val="000000"/>
                </a:solidFill>
                <a:latin typeface="FrutigerLTStd-Light"/>
              </a:rPr>
              <a:t>CpGs</a:t>
            </a:r>
            <a:r>
              <a:rPr lang="en-US" altLang="zh-CN" dirty="0">
                <a:solidFill>
                  <a:srgbClr val="000000"/>
                </a:solidFill>
                <a:latin typeface="FrutigerLTStd-Light"/>
              </a:rPr>
              <a:t> in </a:t>
            </a:r>
            <a:r>
              <a:rPr lang="en-US" altLang="zh-CN" dirty="0" smtClean="0">
                <a:solidFill>
                  <a:srgbClr val="000000"/>
                </a:solidFill>
                <a:latin typeface="FrutigerLTStd-Light"/>
              </a:rPr>
              <a:t>the recently </a:t>
            </a:r>
            <a:r>
              <a:rPr lang="en-US" altLang="zh-CN" dirty="0">
                <a:solidFill>
                  <a:srgbClr val="000000"/>
                </a:solidFill>
                <a:latin typeface="FrutigerLTStd-Light"/>
              </a:rPr>
              <a:t>synthesized daughter </a:t>
            </a:r>
            <a:r>
              <a:rPr lang="en-US" altLang="zh-CN" dirty="0" smtClean="0">
                <a:solidFill>
                  <a:srgbClr val="000000"/>
                </a:solidFill>
                <a:latin typeface="FrutigerLTStd-Light"/>
              </a:rPr>
              <a:t>strands (</a:t>
            </a:r>
            <a:r>
              <a:rPr lang="en-US" altLang="zh-CN" i="1" dirty="0" smtClean="0">
                <a:solidFill>
                  <a:srgbClr val="000000"/>
                </a:solidFill>
                <a:latin typeface="FrutigerLTStd-LightItalic"/>
              </a:rPr>
              <a:t>purple</a:t>
            </a:r>
            <a:r>
              <a:rPr lang="en-US" altLang="zh-CN" i="1" dirty="0">
                <a:solidFill>
                  <a:srgbClr val="000000"/>
                </a:solidFill>
                <a:latin typeface="FrutigerLTStd-LightItalic"/>
              </a:rPr>
              <a:t>, red</a:t>
            </a:r>
            <a:r>
              <a:rPr lang="en-US" altLang="zh-CN" dirty="0">
                <a:solidFill>
                  <a:srgbClr val="000000"/>
                </a:solidFill>
                <a:latin typeface="FrutigerLTStd-Light"/>
              </a:rPr>
              <a:t>) and will therefore </a:t>
            </a:r>
            <a:r>
              <a:rPr lang="en-US" altLang="zh-CN" dirty="0" smtClean="0">
                <a:solidFill>
                  <a:srgbClr val="000000"/>
                </a:solidFill>
                <a:latin typeface="FrutigerLTStd-Light"/>
              </a:rPr>
              <a:t>be </a:t>
            </a:r>
            <a:r>
              <a:rPr lang="en-US" altLang="zh-CN" i="1" u="sng" dirty="0" smtClean="0">
                <a:solidFill>
                  <a:srgbClr val="FF0000"/>
                </a:solidFill>
                <a:latin typeface="FrutigerLTStd-LightItalic"/>
              </a:rPr>
              <a:t>hemi-methylated</a:t>
            </a:r>
            <a:r>
              <a:rPr lang="en-US" altLang="zh-CN" dirty="0">
                <a:solidFill>
                  <a:srgbClr val="000000"/>
                </a:solidFill>
                <a:latin typeface="FrutigerLTStd-Light"/>
              </a:rPr>
              <a:t>. Shortly after </a:t>
            </a:r>
            <a:r>
              <a:rPr lang="en-US" altLang="zh-CN" dirty="0" smtClean="0">
                <a:solidFill>
                  <a:srgbClr val="000000"/>
                </a:solidFill>
                <a:latin typeface="FrutigerLTStd-Light"/>
              </a:rPr>
              <a:t>their synthesis</a:t>
            </a:r>
            <a:r>
              <a:rPr lang="en-US" altLang="zh-CN" dirty="0">
                <a:solidFill>
                  <a:srgbClr val="000000"/>
                </a:solidFill>
                <a:latin typeface="FrutigerLTStd-Light"/>
              </a:rPr>
              <a:t>, however, a </a:t>
            </a:r>
            <a:r>
              <a:rPr lang="en-US" altLang="zh-CN" u="sng" dirty="0" smtClean="0">
                <a:solidFill>
                  <a:srgbClr val="FF0000"/>
                </a:solidFill>
                <a:latin typeface="FrutigerLTStd-Light"/>
              </a:rPr>
              <a:t>maintenance DNA </a:t>
            </a:r>
            <a:r>
              <a:rPr lang="en-US" altLang="zh-CN" u="sng" dirty="0" err="1">
                <a:solidFill>
                  <a:srgbClr val="FF0000"/>
                </a:solidFill>
                <a:latin typeface="FrutigerLTStd-Light"/>
              </a:rPr>
              <a:t>methyltransferase</a:t>
            </a:r>
            <a:r>
              <a:rPr lang="en-US" altLang="zh-CN" dirty="0">
                <a:solidFill>
                  <a:srgbClr val="000000"/>
                </a:solidFill>
                <a:latin typeface="FrutigerLTStd-Light"/>
              </a:rPr>
              <a:t> will detect </a:t>
            </a:r>
            <a:r>
              <a:rPr lang="en-US" altLang="zh-CN" dirty="0" smtClean="0">
                <a:solidFill>
                  <a:srgbClr val="000000"/>
                </a:solidFill>
                <a:latin typeface="FrutigerLTStd-Light"/>
              </a:rPr>
              <a:t>the hemi-methylated </a:t>
            </a:r>
            <a:r>
              <a:rPr lang="en-US" altLang="zh-CN" dirty="0">
                <a:solidFill>
                  <a:srgbClr val="000000"/>
                </a:solidFill>
                <a:latin typeface="FrutigerLTStd-Light"/>
              </a:rPr>
              <a:t>DNA and attach </a:t>
            </a:r>
            <a:r>
              <a:rPr lang="en-US" altLang="zh-CN" dirty="0" smtClean="0">
                <a:solidFill>
                  <a:srgbClr val="000000"/>
                </a:solidFill>
                <a:latin typeface="FrutigerLTStd-Light"/>
              </a:rPr>
              <a:t>methyl groups </a:t>
            </a:r>
            <a:r>
              <a:rPr lang="en-US" altLang="zh-CN" dirty="0">
                <a:solidFill>
                  <a:srgbClr val="000000"/>
                </a:solidFill>
                <a:latin typeface="FrutigerLTStd-Light"/>
              </a:rPr>
              <a:t>(</a:t>
            </a:r>
            <a:r>
              <a:rPr lang="en-US" altLang="zh-CN" i="1" dirty="0">
                <a:solidFill>
                  <a:srgbClr val="000000"/>
                </a:solidFill>
                <a:latin typeface="FrutigerLTStd-LightItalic"/>
              </a:rPr>
              <a:t>green</a:t>
            </a:r>
            <a:r>
              <a:rPr lang="en-US" altLang="zh-CN" dirty="0">
                <a:solidFill>
                  <a:srgbClr val="000000"/>
                </a:solidFill>
                <a:latin typeface="FrutigerLTStd-Light"/>
              </a:rPr>
              <a:t>) to these </a:t>
            </a:r>
            <a:r>
              <a:rPr lang="en-US" altLang="zh-CN" dirty="0" err="1">
                <a:solidFill>
                  <a:srgbClr val="000000"/>
                </a:solidFill>
                <a:latin typeface="FrutigerLTStd-Light"/>
              </a:rPr>
              <a:t>CpGs</a:t>
            </a:r>
            <a:r>
              <a:rPr lang="en-US" altLang="zh-CN" dirty="0">
                <a:solidFill>
                  <a:srgbClr val="000000"/>
                </a:solidFill>
                <a:latin typeface="FrutigerLTStd-Light"/>
              </a:rPr>
              <a:t>, </a:t>
            </a:r>
            <a:r>
              <a:rPr lang="en-US" altLang="zh-CN" dirty="0" smtClean="0">
                <a:solidFill>
                  <a:srgbClr val="000000"/>
                </a:solidFill>
                <a:latin typeface="FrutigerLTStd-Light"/>
              </a:rPr>
              <a:t>thereby regenerating </a:t>
            </a:r>
            <a:r>
              <a:rPr lang="en-US" altLang="zh-CN" dirty="0">
                <a:solidFill>
                  <a:srgbClr val="000000"/>
                </a:solidFill>
                <a:latin typeface="FrutigerLTStd-Light"/>
              </a:rPr>
              <a:t>the same configuration </a:t>
            </a:r>
            <a:r>
              <a:rPr lang="en-US" altLang="zh-CN" dirty="0" smtClean="0">
                <a:solidFill>
                  <a:srgbClr val="000000"/>
                </a:solidFill>
                <a:latin typeface="FrutigerLTStd-Light"/>
              </a:rPr>
              <a:t>of methyl </a:t>
            </a:r>
            <a:r>
              <a:rPr lang="en-US" altLang="zh-CN" dirty="0">
                <a:solidFill>
                  <a:srgbClr val="000000"/>
                </a:solidFill>
                <a:latin typeface="FrutigerLTStd-Light"/>
              </a:rPr>
              <a:t>groups that existed in the </a:t>
            </a:r>
            <a:r>
              <a:rPr lang="en-US" altLang="zh-CN" dirty="0" smtClean="0">
                <a:solidFill>
                  <a:srgbClr val="000000"/>
                </a:solidFill>
                <a:latin typeface="FrutigerLTStd-Light"/>
              </a:rPr>
              <a:t>parental helix </a:t>
            </a:r>
            <a:r>
              <a:rPr lang="en-US" altLang="zh-CN" dirty="0">
                <a:solidFill>
                  <a:srgbClr val="000000"/>
                </a:solidFill>
                <a:latin typeface="FrutigerLTStd-Light"/>
              </a:rPr>
              <a:t>prior to replication. </a:t>
            </a:r>
            <a:endParaRPr lang="zh-CN" altLang="en-US" dirty="0"/>
          </a:p>
        </p:txBody>
      </p:sp>
      <p:sp>
        <p:nvSpPr>
          <p:cNvPr id="3" name="Rectangle 2"/>
          <p:cNvSpPr/>
          <p:nvPr/>
        </p:nvSpPr>
        <p:spPr>
          <a:xfrm>
            <a:off x="1009498" y="239432"/>
            <a:ext cx="10478866" cy="461665"/>
          </a:xfrm>
          <a:prstGeom prst="rect">
            <a:avLst/>
          </a:prstGeom>
        </p:spPr>
        <p:txBody>
          <a:bodyPr wrap="square">
            <a:spAutoFit/>
          </a:bodyPr>
          <a:lstStyle/>
          <a:p>
            <a:r>
              <a:rPr lang="en-US" altLang="zh-CN" sz="2400" b="1" dirty="0">
                <a:solidFill>
                  <a:srgbClr val="1271FF"/>
                </a:solidFill>
                <a:latin typeface="FrutigerLTStd-Bold"/>
              </a:rPr>
              <a:t>Figure 1.21 </a:t>
            </a:r>
            <a:r>
              <a:rPr lang="en-US" altLang="zh-CN" sz="2400" b="1" dirty="0">
                <a:solidFill>
                  <a:srgbClr val="000000"/>
                </a:solidFill>
                <a:latin typeface="FrutigerLTStd-Bold"/>
              </a:rPr>
              <a:t>Maintenance of DNA methylation following replication </a:t>
            </a:r>
            <a:endParaRPr lang="zh-CN" altLang="en-US" sz="2400" dirty="0"/>
          </a:p>
        </p:txBody>
      </p:sp>
    </p:spTree>
    <p:extLst>
      <p:ext uri="{BB962C8B-B14F-4D97-AF65-F5344CB8AC3E}">
        <p14:creationId xmlns:p14="http://schemas.microsoft.com/office/powerpoint/2010/main" val="27517722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figure_01_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8" y="1531993"/>
            <a:ext cx="6994212" cy="454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428125" y="1047844"/>
            <a:ext cx="4695781" cy="5509200"/>
          </a:xfrm>
          <a:prstGeom prst="rect">
            <a:avLst/>
          </a:prstGeom>
        </p:spPr>
        <p:txBody>
          <a:bodyPr wrap="square">
            <a:spAutoFit/>
          </a:bodyPr>
          <a:lstStyle/>
          <a:p>
            <a:r>
              <a:rPr lang="en-US" altLang="zh-CN" sz="1600" dirty="0">
                <a:latin typeface="FrutigerLTStd-Light"/>
              </a:rPr>
              <a:t>A </a:t>
            </a:r>
            <a:r>
              <a:rPr lang="en-US" altLang="zh-CN" sz="1600" dirty="0" smtClean="0">
                <a:latin typeface="FrutigerLTStd-Light"/>
              </a:rPr>
              <a:t>primary microRNA </a:t>
            </a:r>
            <a:r>
              <a:rPr lang="en-US" altLang="zh-CN" sz="1600" dirty="0">
                <a:latin typeface="FrutigerLTStd-Light"/>
              </a:rPr>
              <a:t>(</a:t>
            </a:r>
            <a:r>
              <a:rPr lang="en-US" altLang="zh-CN" sz="1600" dirty="0" err="1">
                <a:solidFill>
                  <a:srgbClr val="FF0000"/>
                </a:solidFill>
                <a:latin typeface="FrutigerLTStd-Light"/>
              </a:rPr>
              <a:t>pri-miRNA</a:t>
            </a:r>
            <a:r>
              <a:rPr lang="en-US" altLang="zh-CN" sz="1600" dirty="0">
                <a:latin typeface="FrutigerLTStd-Light"/>
              </a:rPr>
              <a:t>) is transcribed from a gene, and an </a:t>
            </a:r>
            <a:r>
              <a:rPr lang="en-US" altLang="zh-CN" sz="1600" dirty="0" smtClean="0">
                <a:latin typeface="FrutigerLTStd-Light"/>
              </a:rPr>
              <a:t>enzyme complex </a:t>
            </a:r>
            <a:r>
              <a:rPr lang="en-US" altLang="zh-CN" sz="1600" dirty="0">
                <a:latin typeface="FrutigerLTStd-Light"/>
              </a:rPr>
              <a:t>involving the </a:t>
            </a:r>
            <a:r>
              <a:rPr lang="en-US" altLang="zh-CN" sz="1600" dirty="0" err="1">
                <a:solidFill>
                  <a:srgbClr val="FF0000"/>
                </a:solidFill>
                <a:latin typeface="FrutigerLTStd-Light"/>
              </a:rPr>
              <a:t>Drosha</a:t>
            </a:r>
            <a:r>
              <a:rPr lang="en-US" altLang="zh-CN" sz="1600" dirty="0">
                <a:latin typeface="FrutigerLTStd-Light"/>
              </a:rPr>
              <a:t> protein excises a small segment of </a:t>
            </a:r>
            <a:r>
              <a:rPr lang="en-US" altLang="zh-CN" sz="1600" dirty="0" smtClean="0">
                <a:latin typeface="FrutigerLTStd-Light"/>
              </a:rPr>
              <a:t>the </a:t>
            </a:r>
            <a:r>
              <a:rPr lang="en-US" altLang="zh-CN" sz="1600" dirty="0" err="1" smtClean="0">
                <a:latin typeface="FrutigerLTStd-Light"/>
              </a:rPr>
              <a:t>pri-miRNA</a:t>
            </a:r>
            <a:r>
              <a:rPr lang="en-US" altLang="zh-CN" sz="1600" dirty="0" smtClean="0">
                <a:latin typeface="FrutigerLTStd-Light"/>
              </a:rPr>
              <a:t> </a:t>
            </a:r>
            <a:r>
              <a:rPr lang="en-US" altLang="zh-CN" sz="1600" dirty="0">
                <a:latin typeface="FrutigerLTStd-Light"/>
              </a:rPr>
              <a:t>that has formed a double-stranded RNA hairpin </a:t>
            </a:r>
            <a:r>
              <a:rPr lang="en-US" altLang="zh-CN" sz="1600" dirty="0" smtClean="0">
                <a:latin typeface="FrutigerLTStd-Light"/>
              </a:rPr>
              <a:t>because of </a:t>
            </a:r>
            <a:r>
              <a:rPr lang="en-US" altLang="zh-CN" sz="1600" dirty="0">
                <a:latin typeface="FrutigerLTStd-Light"/>
              </a:rPr>
              <a:t>the self-complementarity of nucleotide sequences. The </a:t>
            </a:r>
            <a:r>
              <a:rPr lang="en-US" altLang="zh-CN" sz="1600" dirty="0" smtClean="0">
                <a:latin typeface="FrutigerLTStd-Light"/>
              </a:rPr>
              <a:t>resulting pre-</a:t>
            </a:r>
            <a:r>
              <a:rPr lang="en-US" altLang="zh-CN" sz="1600" dirty="0" err="1" smtClean="0">
                <a:latin typeface="FrutigerLTStd-Light"/>
              </a:rPr>
              <a:t>miRNA</a:t>
            </a:r>
            <a:r>
              <a:rPr lang="en-US" altLang="zh-CN" sz="1600" dirty="0" smtClean="0">
                <a:latin typeface="FrutigerLTStd-Light"/>
              </a:rPr>
              <a:t> </a:t>
            </a:r>
            <a:r>
              <a:rPr lang="en-US" altLang="zh-CN" sz="1600" dirty="0">
                <a:latin typeface="FrutigerLTStd-Light"/>
              </a:rPr>
              <a:t>is exported to the cytoplasm, where it is </a:t>
            </a:r>
            <a:r>
              <a:rPr lang="en-US" altLang="zh-CN" sz="1600" dirty="0" smtClean="0">
                <a:latin typeface="FrutigerLTStd-Light"/>
              </a:rPr>
              <a:t>further processed </a:t>
            </a:r>
            <a:r>
              <a:rPr lang="en-US" altLang="zh-CN" sz="1600" dirty="0">
                <a:latin typeface="FrutigerLTStd-Light"/>
              </a:rPr>
              <a:t>by the</a:t>
            </a:r>
            <a:r>
              <a:rPr lang="en-US" altLang="zh-CN" sz="1600" dirty="0">
                <a:solidFill>
                  <a:srgbClr val="FF0000"/>
                </a:solidFill>
                <a:latin typeface="FrutigerLTStd-Light"/>
              </a:rPr>
              <a:t> Dicer </a:t>
            </a:r>
            <a:r>
              <a:rPr lang="en-US" altLang="zh-CN" sz="1600" dirty="0">
                <a:latin typeface="FrutigerLTStd-Light"/>
              </a:rPr>
              <a:t>enzyme to generate a mature </a:t>
            </a:r>
            <a:r>
              <a:rPr lang="en-US" altLang="zh-CN" sz="1600" dirty="0" err="1">
                <a:latin typeface="FrutigerLTStd-Light"/>
              </a:rPr>
              <a:t>miRNA</a:t>
            </a:r>
            <a:r>
              <a:rPr lang="en-US" altLang="zh-CN" sz="1600" dirty="0">
                <a:latin typeface="FrutigerLTStd-Light"/>
              </a:rPr>
              <a:t> </a:t>
            </a:r>
            <a:r>
              <a:rPr lang="en-US" altLang="zh-CN" sz="1600" dirty="0" smtClean="0">
                <a:latin typeface="FrutigerLTStd-Light"/>
              </a:rPr>
              <a:t>of 21 </a:t>
            </a:r>
            <a:r>
              <a:rPr lang="en-US" altLang="zh-CN" sz="1600" dirty="0">
                <a:latin typeface="FrutigerLTStd-Light"/>
              </a:rPr>
              <a:t>to 25 nucleotides. This miRNA binds to a nucleoprotein </a:t>
            </a:r>
            <a:r>
              <a:rPr lang="en-US" altLang="zh-CN" sz="1600" dirty="0" smtClean="0">
                <a:latin typeface="FrutigerLTStd-Light"/>
              </a:rPr>
              <a:t>complex termed </a:t>
            </a:r>
            <a:r>
              <a:rPr lang="en-US" altLang="zh-CN" sz="1600" dirty="0">
                <a:solidFill>
                  <a:srgbClr val="FF0000"/>
                </a:solidFill>
                <a:latin typeface="FrutigerLTStd-Light"/>
              </a:rPr>
              <a:t>RISC (RNA-induced silencing complex) </a:t>
            </a:r>
            <a:r>
              <a:rPr lang="en-US" altLang="zh-CN" sz="1600" dirty="0">
                <a:latin typeface="FrutigerLTStd-Light"/>
              </a:rPr>
              <a:t>and </a:t>
            </a:r>
            <a:r>
              <a:rPr lang="en-US" altLang="zh-CN" sz="1600" dirty="0" smtClean="0">
                <a:latin typeface="FrutigerLTStd-Light"/>
              </a:rPr>
              <a:t>associates with </a:t>
            </a:r>
            <a:r>
              <a:rPr lang="en-US" altLang="zh-CN" sz="1600" dirty="0">
                <a:latin typeface="FrutigerLTStd-Light"/>
              </a:rPr>
              <a:t>mRNAs in the cytoplasm with which it has precise or </a:t>
            </a:r>
            <a:r>
              <a:rPr lang="en-US" altLang="zh-CN" sz="1600" dirty="0" smtClean="0">
                <a:latin typeface="FrutigerLTStd-Light"/>
              </a:rPr>
              <a:t>partial sequence </a:t>
            </a:r>
            <a:r>
              <a:rPr lang="en-US" altLang="zh-CN" sz="1600" dirty="0">
                <a:latin typeface="FrutigerLTStd-Light"/>
              </a:rPr>
              <a:t>complementarity, </a:t>
            </a:r>
            <a:r>
              <a:rPr lang="en-US" altLang="zh-CN" sz="1600" dirty="0">
                <a:solidFill>
                  <a:srgbClr val="FF0000"/>
                </a:solidFill>
                <a:latin typeface="FrutigerLTStd-Light"/>
              </a:rPr>
              <a:t>resulting in either degradation of </a:t>
            </a:r>
            <a:r>
              <a:rPr lang="en-US" altLang="zh-CN" sz="1600" dirty="0" smtClean="0">
                <a:solidFill>
                  <a:srgbClr val="FF0000"/>
                </a:solidFill>
                <a:latin typeface="FrutigerLTStd-Light"/>
              </a:rPr>
              <a:t>the mRNA </a:t>
            </a:r>
            <a:r>
              <a:rPr lang="en-US" altLang="zh-CN" sz="1600" dirty="0">
                <a:solidFill>
                  <a:srgbClr val="FF0000"/>
                </a:solidFill>
                <a:latin typeface="FrutigerLTStd-Light"/>
              </a:rPr>
              <a:t>or inhibition of its translation</a:t>
            </a:r>
            <a:r>
              <a:rPr lang="en-US" altLang="zh-CN" sz="1600" dirty="0">
                <a:latin typeface="FrutigerLTStd-Light"/>
              </a:rPr>
              <a:t>. </a:t>
            </a:r>
            <a:r>
              <a:rPr lang="en-US" altLang="zh-CN" sz="1600" dirty="0" smtClean="0">
                <a:latin typeface="FrutigerLTStd-Light"/>
              </a:rPr>
              <a:t>Analyses of </a:t>
            </a:r>
            <a:r>
              <a:rPr lang="en-US" altLang="zh-CN" sz="1600" dirty="0">
                <a:latin typeface="FrutigerLTStd-Light"/>
              </a:rPr>
              <a:t>miRNA expression patterns, much like expression array </a:t>
            </a:r>
            <a:r>
              <a:rPr lang="en-US" altLang="zh-CN" sz="1600" dirty="0" smtClean="0">
                <a:latin typeface="FrutigerLTStd-Light"/>
              </a:rPr>
              <a:t>analyses of </a:t>
            </a:r>
            <a:r>
              <a:rPr lang="en-US" altLang="zh-CN" sz="1600" dirty="0">
                <a:latin typeface="FrutigerLTStd-Light"/>
              </a:rPr>
              <a:t>mRNAs (see Figure 1.17), have proved useful in </a:t>
            </a:r>
            <a:r>
              <a:rPr lang="en-US" altLang="zh-CN" sz="1600" dirty="0" smtClean="0">
                <a:latin typeface="FrutigerLTStd-Light"/>
              </a:rPr>
              <a:t>classifying various </a:t>
            </a:r>
            <a:r>
              <a:rPr lang="en-US" altLang="zh-CN" sz="1600" dirty="0">
                <a:latin typeface="FrutigerLTStd-Light"/>
              </a:rPr>
              <a:t>types of cancer.</a:t>
            </a:r>
            <a:endParaRPr lang="zh-CN" altLang="en-US" sz="1600" dirty="0"/>
          </a:p>
        </p:txBody>
      </p:sp>
      <p:sp>
        <p:nvSpPr>
          <p:cNvPr id="4" name="Rectangle 3"/>
          <p:cNvSpPr/>
          <p:nvPr/>
        </p:nvSpPr>
        <p:spPr>
          <a:xfrm>
            <a:off x="2690372" y="337867"/>
            <a:ext cx="6559809" cy="461665"/>
          </a:xfrm>
          <a:prstGeom prst="rect">
            <a:avLst/>
          </a:prstGeom>
        </p:spPr>
        <p:txBody>
          <a:bodyPr wrap="none">
            <a:spAutoFit/>
          </a:bodyPr>
          <a:lstStyle/>
          <a:p>
            <a:r>
              <a:rPr lang="en-US" altLang="zh-CN" sz="2400" b="1" dirty="0">
                <a:solidFill>
                  <a:srgbClr val="1271FF"/>
                </a:solidFill>
                <a:latin typeface="FrutigerLTStd-Bold"/>
              </a:rPr>
              <a:t>Figure 1.22 </a:t>
            </a:r>
            <a:r>
              <a:rPr lang="en-US" altLang="zh-CN" sz="2400" b="1" dirty="0">
                <a:solidFill>
                  <a:srgbClr val="000000"/>
                </a:solidFill>
                <a:latin typeface="FrutigerLTStd-Bold"/>
              </a:rPr>
              <a:t>MicroRNAs and gene regulation</a:t>
            </a:r>
            <a:endParaRPr lang="zh-CN" altLang="en-US" sz="2400" dirty="0"/>
          </a:p>
        </p:txBody>
      </p:sp>
    </p:spTree>
    <p:extLst>
      <p:ext uri="{BB962C8B-B14F-4D97-AF65-F5344CB8AC3E}">
        <p14:creationId xmlns:p14="http://schemas.microsoft.com/office/powerpoint/2010/main" val="25568784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figure_01_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33" y="386688"/>
            <a:ext cx="5070475" cy="624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601994" y="1864261"/>
            <a:ext cx="6426065" cy="4112793"/>
          </a:xfrm>
          <a:prstGeom prst="rect">
            <a:avLst/>
          </a:prstGeom>
        </p:spPr>
        <p:txBody>
          <a:bodyPr wrap="square">
            <a:spAutoFit/>
          </a:bodyPr>
          <a:lstStyle/>
          <a:p>
            <a:pPr>
              <a:lnSpc>
                <a:spcPct val="150000"/>
              </a:lnSpc>
            </a:pPr>
            <a:r>
              <a:rPr lang="en-US" altLang="zh-CN" sz="1600" dirty="0">
                <a:latin typeface="FrutigerLTStd-Light"/>
              </a:rPr>
              <a:t>The evolution of organismic complexity has been enabled, </a:t>
            </a:r>
            <a:r>
              <a:rPr lang="en-US" altLang="zh-CN" sz="1600" dirty="0" smtClean="0">
                <a:latin typeface="FrutigerLTStd-Light"/>
              </a:rPr>
              <a:t>in part</a:t>
            </a:r>
            <a:r>
              <a:rPr lang="en-US" altLang="zh-CN" sz="1600" dirty="0">
                <a:latin typeface="FrutigerLTStd-Light"/>
              </a:rPr>
              <a:t>, by the development of increasingly specialized </a:t>
            </a:r>
            <a:r>
              <a:rPr lang="en-US" altLang="zh-CN" sz="1600" dirty="0" smtClean="0">
                <a:latin typeface="FrutigerLTStd-Light"/>
              </a:rPr>
              <a:t>proteins. </a:t>
            </a:r>
            <a:r>
              <a:rPr lang="en-US" altLang="zh-CN" sz="1600" u="sng" dirty="0" smtClean="0">
                <a:solidFill>
                  <a:srgbClr val="FF0000"/>
                </a:solidFill>
                <a:latin typeface="FrutigerLTStd-Light"/>
              </a:rPr>
              <a:t>New </a:t>
            </a:r>
            <a:r>
              <a:rPr lang="en-US" altLang="zh-CN" sz="1600" u="sng" dirty="0">
                <a:solidFill>
                  <a:srgbClr val="FF0000"/>
                </a:solidFill>
                <a:latin typeface="FrutigerLTStd-Light"/>
              </a:rPr>
              <a:t>proteins are “invented” largely through a process of </a:t>
            </a:r>
            <a:r>
              <a:rPr lang="en-US" altLang="zh-CN" sz="1600" u="sng" dirty="0" smtClean="0">
                <a:solidFill>
                  <a:srgbClr val="FF0000"/>
                </a:solidFill>
                <a:latin typeface="FrutigerLTStd-Light"/>
              </a:rPr>
              <a:t>gene duplication </a:t>
            </a:r>
            <a:r>
              <a:rPr lang="en-US" altLang="zh-CN" sz="1600" u="sng" dirty="0">
                <a:solidFill>
                  <a:srgbClr val="FF0000"/>
                </a:solidFill>
                <a:latin typeface="FrutigerLTStd-Light"/>
              </a:rPr>
              <a:t>followed by diverging evolution of the two </a:t>
            </a:r>
            <a:r>
              <a:rPr lang="en-US" altLang="zh-CN" sz="1600" u="sng" dirty="0" smtClean="0">
                <a:solidFill>
                  <a:srgbClr val="FF0000"/>
                </a:solidFill>
                <a:latin typeface="FrutigerLTStd-Light"/>
              </a:rPr>
              <a:t>resulting genes.</a:t>
            </a:r>
            <a:r>
              <a:rPr lang="en-US" altLang="zh-CN" sz="1600" dirty="0" smtClean="0">
                <a:latin typeface="FrutigerLTStd-Light"/>
              </a:rPr>
              <a:t> </a:t>
            </a:r>
            <a:r>
              <a:rPr lang="en-US" altLang="zh-CN" sz="1600" dirty="0">
                <a:latin typeface="FrutigerLTStd-Light"/>
              </a:rPr>
              <a:t>During vertebrate evolution</a:t>
            </a:r>
            <a:r>
              <a:rPr lang="en-US" altLang="zh-CN" sz="1600" u="sng" dirty="0">
                <a:solidFill>
                  <a:srgbClr val="FF0000"/>
                </a:solidFill>
                <a:latin typeface="FrutigerLTStd-Light"/>
              </a:rPr>
              <a:t>, an </a:t>
            </a:r>
            <a:r>
              <a:rPr lang="en-US" altLang="zh-CN" sz="1600" u="sng" dirty="0" smtClean="0">
                <a:solidFill>
                  <a:srgbClr val="FF0000"/>
                </a:solidFill>
                <a:latin typeface="FrutigerLTStd-Light"/>
              </a:rPr>
              <a:t>ancestral globin </a:t>
            </a:r>
            <a:r>
              <a:rPr lang="en-US" altLang="zh-CN" sz="1600" u="sng" dirty="0">
                <a:solidFill>
                  <a:srgbClr val="FF0000"/>
                </a:solidFill>
                <a:latin typeface="FrutigerLTStd-Light"/>
              </a:rPr>
              <a:t>gene, shown here, which encoded the protein </a:t>
            </a:r>
            <a:r>
              <a:rPr lang="en-US" altLang="zh-CN" sz="1600" u="sng" dirty="0" smtClean="0">
                <a:solidFill>
                  <a:srgbClr val="FF0000"/>
                </a:solidFill>
                <a:latin typeface="FrutigerLTStd-Light"/>
              </a:rPr>
              <a:t>component of </a:t>
            </a:r>
            <a:r>
              <a:rPr lang="en-US" altLang="zh-CN" sz="1600" u="sng" dirty="0">
                <a:solidFill>
                  <a:srgbClr val="FF0000"/>
                </a:solidFill>
                <a:latin typeface="FrutigerLTStd-Light"/>
              </a:rPr>
              <a:t>hemoglobin, was duplicated repeatedly, leading to the </a:t>
            </a:r>
            <a:r>
              <a:rPr lang="en-US" altLang="zh-CN" sz="1600" u="sng" dirty="0" smtClean="0">
                <a:solidFill>
                  <a:srgbClr val="FF0000"/>
                </a:solidFill>
                <a:latin typeface="FrutigerLTStd-Light"/>
              </a:rPr>
              <a:t>large number </a:t>
            </a:r>
            <a:r>
              <a:rPr lang="en-US" altLang="zh-CN" sz="1600" u="sng" dirty="0">
                <a:solidFill>
                  <a:srgbClr val="FF0000"/>
                </a:solidFill>
                <a:latin typeface="FrutigerLTStd-Light"/>
              </a:rPr>
              <a:t>of distinct globin genes in the modern </a:t>
            </a:r>
            <a:r>
              <a:rPr lang="en-US" altLang="zh-CN" sz="1600" u="sng" dirty="0" smtClean="0">
                <a:solidFill>
                  <a:srgbClr val="FF0000"/>
                </a:solidFill>
                <a:latin typeface="FrutigerLTStd-Light"/>
              </a:rPr>
              <a:t>mammalian genome </a:t>
            </a:r>
            <a:r>
              <a:rPr lang="en-US" altLang="zh-CN" sz="1600" u="sng" dirty="0">
                <a:solidFill>
                  <a:srgbClr val="FF0000"/>
                </a:solidFill>
                <a:latin typeface="FrutigerLTStd-Light"/>
              </a:rPr>
              <a:t>that are present on two human chromosomes. </a:t>
            </a:r>
            <a:r>
              <a:rPr lang="en-US" altLang="zh-CN" sz="1600" dirty="0" smtClean="0">
                <a:latin typeface="FrutigerLTStd-Light"/>
              </a:rPr>
              <a:t>Because these </a:t>
            </a:r>
            <a:r>
              <a:rPr lang="en-US" altLang="zh-CN" sz="1600" dirty="0" err="1">
                <a:latin typeface="FrutigerLTStd-Light"/>
              </a:rPr>
              <a:t>globins</a:t>
            </a:r>
            <a:r>
              <a:rPr lang="en-US" altLang="zh-CN" sz="1600" dirty="0">
                <a:latin typeface="FrutigerLTStd-Light"/>
              </a:rPr>
              <a:t> have distinct amino acid sequences, each can </a:t>
            </a:r>
            <a:r>
              <a:rPr lang="en-US" altLang="zh-CN" sz="1600" dirty="0" smtClean="0">
                <a:latin typeface="FrutigerLTStd-Light"/>
              </a:rPr>
              <a:t>serve a </a:t>
            </a:r>
            <a:r>
              <a:rPr lang="en-US" altLang="zh-CN" sz="1600" dirty="0">
                <a:latin typeface="FrutigerLTStd-Light"/>
              </a:rPr>
              <a:t>specific physiologic function.</a:t>
            </a:r>
            <a:endParaRPr lang="zh-CN" altLang="en-US" sz="1600" dirty="0"/>
          </a:p>
        </p:txBody>
      </p:sp>
      <p:sp>
        <p:nvSpPr>
          <p:cNvPr id="4" name="Rectangle 3"/>
          <p:cNvSpPr/>
          <p:nvPr/>
        </p:nvSpPr>
        <p:spPr>
          <a:xfrm>
            <a:off x="5844847" y="590970"/>
            <a:ext cx="6096000" cy="830997"/>
          </a:xfrm>
          <a:prstGeom prst="rect">
            <a:avLst/>
          </a:prstGeom>
        </p:spPr>
        <p:txBody>
          <a:bodyPr>
            <a:spAutoFit/>
          </a:bodyPr>
          <a:lstStyle/>
          <a:p>
            <a:r>
              <a:rPr lang="en-US" altLang="zh-CN" sz="2400" b="1" dirty="0">
                <a:solidFill>
                  <a:srgbClr val="1271FF"/>
                </a:solidFill>
                <a:latin typeface="FrutigerLTStd-Bold"/>
              </a:rPr>
              <a:t>Figure 1.24 </a:t>
            </a:r>
            <a:r>
              <a:rPr lang="en-US" altLang="zh-CN" sz="2400" b="1" dirty="0">
                <a:solidFill>
                  <a:srgbClr val="000000"/>
                </a:solidFill>
                <a:latin typeface="FrutigerLTStd-Bold"/>
              </a:rPr>
              <a:t>Evolutionary development of gene families</a:t>
            </a:r>
            <a:endParaRPr lang="zh-CN" altLang="en-US" sz="2400" dirty="0"/>
          </a:p>
        </p:txBody>
      </p:sp>
    </p:spTree>
    <p:extLst>
      <p:ext uri="{BB962C8B-B14F-4D97-AF65-F5344CB8AC3E}">
        <p14:creationId xmlns:p14="http://schemas.microsoft.com/office/powerpoint/2010/main" val="1489347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1789" y="1954762"/>
            <a:ext cx="9051709" cy="3416320"/>
          </a:xfrm>
          <a:prstGeom prst="rect">
            <a:avLst/>
          </a:prstGeom>
          <a:noFill/>
        </p:spPr>
        <p:txBody>
          <a:bodyPr wrap="none" rtlCol="0">
            <a:spAutoFit/>
          </a:bodyPr>
          <a:lstStyle/>
          <a:p>
            <a:r>
              <a:rPr lang="en-US" altLang="zh-CN" sz="2400" dirty="0" smtClean="0"/>
              <a:t>1</a:t>
            </a:r>
            <a:r>
              <a:rPr lang="zh-CN" altLang="en-US" sz="2400" dirty="0" smtClean="0"/>
              <a:t>，</a:t>
            </a:r>
            <a:r>
              <a:rPr lang="en-US" altLang="zh-CN" sz="2400" dirty="0" smtClean="0"/>
              <a:t>Overview of </a:t>
            </a:r>
            <a:r>
              <a:rPr lang="en-US" altLang="zh-CN" sz="2400" dirty="0"/>
              <a:t>cancer </a:t>
            </a:r>
            <a:r>
              <a:rPr lang="en-US" altLang="zh-CN" sz="2400" dirty="0" smtClean="0"/>
              <a:t>epidemiology (</a:t>
            </a:r>
            <a:r>
              <a:rPr lang="zh-CN" altLang="en-US" sz="2400" dirty="0"/>
              <a:t>流行病学</a:t>
            </a:r>
            <a:r>
              <a:rPr lang="en-US" altLang="zh-CN" sz="2400" dirty="0" smtClean="0"/>
              <a:t>);</a:t>
            </a:r>
            <a:endParaRPr lang="en-US" altLang="zh-CN" sz="2400" dirty="0"/>
          </a:p>
          <a:p>
            <a:endParaRPr lang="en-US" altLang="zh-CN" sz="2400" dirty="0"/>
          </a:p>
          <a:p>
            <a:endParaRPr lang="en-US" altLang="zh-CN" sz="2400" dirty="0"/>
          </a:p>
          <a:p>
            <a:r>
              <a:rPr lang="en-US" altLang="zh-CN" sz="2400" dirty="0" smtClean="0"/>
              <a:t>2</a:t>
            </a:r>
            <a:r>
              <a:rPr lang="zh-CN" altLang="en-US" sz="2400" dirty="0" smtClean="0"/>
              <a:t>，</a:t>
            </a:r>
            <a:r>
              <a:rPr lang="en-US" altLang="zh-CN" sz="2400" dirty="0" smtClean="0"/>
              <a:t>Common cancer causes, detection and treatment options </a:t>
            </a:r>
          </a:p>
          <a:p>
            <a:r>
              <a:rPr lang="en-US" altLang="zh-CN" sz="2400" dirty="0" smtClean="0"/>
              <a:t>(</a:t>
            </a:r>
            <a:r>
              <a:rPr lang="zh-CN" altLang="en-US" sz="2400" dirty="0" smtClean="0"/>
              <a:t>常见肿瘤致病因素，检测与治疗手段</a:t>
            </a:r>
            <a:r>
              <a:rPr lang="en-US" altLang="zh-CN" sz="2400" dirty="0" smtClean="0"/>
              <a:t>)</a:t>
            </a:r>
          </a:p>
          <a:p>
            <a:endParaRPr lang="en-US" altLang="zh-CN" sz="2400" dirty="0" smtClean="0"/>
          </a:p>
          <a:p>
            <a:endParaRPr lang="en-US" altLang="zh-CN" sz="2400" dirty="0"/>
          </a:p>
          <a:p>
            <a:r>
              <a:rPr lang="en-US" altLang="zh-CN" sz="2400" dirty="0" smtClean="0"/>
              <a:t>3</a:t>
            </a:r>
            <a:r>
              <a:rPr lang="zh-CN" altLang="en-US" sz="2400" dirty="0" smtClean="0"/>
              <a:t>，</a:t>
            </a:r>
            <a:r>
              <a:rPr lang="en-US" altLang="zh-CN" sz="2400" dirty="0" smtClean="0"/>
              <a:t>Brief introduction to cancer related Genetics and Molecular Biology</a:t>
            </a:r>
          </a:p>
          <a:p>
            <a:r>
              <a:rPr lang="en-US" altLang="zh-CN" sz="2400" dirty="0" smtClean="0"/>
              <a:t>(</a:t>
            </a:r>
            <a:r>
              <a:rPr lang="zh-CN" altLang="en-US" sz="2400" dirty="0" smtClean="0"/>
              <a:t>简要介绍</a:t>
            </a:r>
            <a:r>
              <a:rPr lang="zh-CN" altLang="en-US" sz="2400" dirty="0"/>
              <a:t>肿</a:t>
            </a:r>
            <a:r>
              <a:rPr lang="zh-CN" altLang="en-US" sz="2400" dirty="0" smtClean="0"/>
              <a:t>瘤相关遗传、分子生物学</a:t>
            </a:r>
            <a:r>
              <a:rPr lang="en-US" altLang="zh-CN" sz="2400" dirty="0" smtClean="0"/>
              <a:t>)</a:t>
            </a:r>
            <a:endParaRPr lang="zh-CN" altLang="en-US" sz="2400" dirty="0"/>
          </a:p>
        </p:txBody>
      </p:sp>
      <p:sp>
        <p:nvSpPr>
          <p:cNvPr id="3" name="TextBox 2"/>
          <p:cNvSpPr txBox="1"/>
          <p:nvPr/>
        </p:nvSpPr>
        <p:spPr>
          <a:xfrm>
            <a:off x="3396027" y="612258"/>
            <a:ext cx="5106975" cy="646331"/>
          </a:xfrm>
          <a:prstGeom prst="rect">
            <a:avLst/>
          </a:prstGeom>
          <a:noFill/>
        </p:spPr>
        <p:txBody>
          <a:bodyPr wrap="none" rtlCol="0">
            <a:spAutoFit/>
          </a:bodyPr>
          <a:lstStyle/>
          <a:p>
            <a:r>
              <a:rPr lang="en-US" altLang="zh-CN" sz="3600" b="1" dirty="0" smtClean="0">
                <a:solidFill>
                  <a:srgbClr val="FF0000"/>
                </a:solidFill>
              </a:rPr>
              <a:t>Outline of Today`s lecture</a:t>
            </a:r>
            <a:endParaRPr lang="zh-CN" altLang="en-US" sz="3600" b="1" dirty="0">
              <a:solidFill>
                <a:srgbClr val="FF0000"/>
              </a:solidFill>
            </a:endParaRPr>
          </a:p>
        </p:txBody>
      </p:sp>
    </p:spTree>
    <p:extLst>
      <p:ext uri="{BB962C8B-B14F-4D97-AF65-F5344CB8AC3E}">
        <p14:creationId xmlns:p14="http://schemas.microsoft.com/office/powerpoint/2010/main" val="20771256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59548" y="729575"/>
            <a:ext cx="1415772" cy="584775"/>
          </a:xfrm>
          <a:prstGeom prst="rect">
            <a:avLst/>
          </a:prstGeom>
          <a:noFill/>
        </p:spPr>
        <p:txBody>
          <a:bodyPr wrap="none" rtlCol="0">
            <a:spAutoFit/>
          </a:bodyPr>
          <a:lstStyle/>
          <a:p>
            <a:r>
              <a:rPr lang="zh-CN" altLang="en-US" sz="3200" b="1" dirty="0" smtClean="0"/>
              <a:t>思考题</a:t>
            </a:r>
            <a:endParaRPr lang="zh-CN" altLang="en-US" sz="3200" b="1" dirty="0"/>
          </a:p>
        </p:txBody>
      </p:sp>
      <p:sp>
        <p:nvSpPr>
          <p:cNvPr id="4" name="TextBox 3"/>
          <p:cNvSpPr txBox="1"/>
          <p:nvPr/>
        </p:nvSpPr>
        <p:spPr>
          <a:xfrm>
            <a:off x="1001948" y="2480548"/>
            <a:ext cx="9054595" cy="369332"/>
          </a:xfrm>
          <a:prstGeom prst="rect">
            <a:avLst/>
          </a:prstGeom>
          <a:noFill/>
        </p:spPr>
        <p:txBody>
          <a:bodyPr wrap="none" rtlCol="0">
            <a:spAutoFit/>
          </a:bodyPr>
          <a:lstStyle/>
          <a:p>
            <a:r>
              <a:rPr lang="en-US" altLang="zh-CN" dirty="0" smtClean="0"/>
              <a:t>1</a:t>
            </a:r>
            <a:r>
              <a:rPr lang="zh-CN" altLang="en-US" dirty="0" smtClean="0"/>
              <a:t>，简述体</a:t>
            </a:r>
            <a:r>
              <a:rPr lang="zh-CN" altLang="en-US" dirty="0"/>
              <a:t>细</a:t>
            </a:r>
            <a:r>
              <a:rPr lang="zh-CN" altLang="en-US" dirty="0" smtClean="0"/>
              <a:t>胞变异（</a:t>
            </a:r>
            <a:r>
              <a:rPr lang="en-US" altLang="zh-CN" dirty="0" smtClean="0"/>
              <a:t>somatic</a:t>
            </a:r>
            <a:r>
              <a:rPr lang="zh-CN" altLang="en-US" dirty="0" smtClean="0"/>
              <a:t> </a:t>
            </a:r>
            <a:r>
              <a:rPr lang="en-US" altLang="zh-CN" dirty="0" smtClean="0"/>
              <a:t>mutation</a:t>
            </a:r>
            <a:r>
              <a:rPr lang="zh-CN" altLang="en-US" dirty="0" smtClean="0"/>
              <a:t>）和生殖系变异（</a:t>
            </a:r>
            <a:r>
              <a:rPr lang="en-US" altLang="zh-CN" dirty="0" smtClean="0"/>
              <a:t>germ-line mutation</a:t>
            </a:r>
            <a:r>
              <a:rPr lang="zh-CN" altLang="en-US" dirty="0" smtClean="0"/>
              <a:t>）的异同点</a:t>
            </a:r>
            <a:endParaRPr lang="zh-CN" altLang="en-US" dirty="0"/>
          </a:p>
        </p:txBody>
      </p:sp>
      <p:sp>
        <p:nvSpPr>
          <p:cNvPr id="5" name="TextBox 4"/>
          <p:cNvSpPr txBox="1"/>
          <p:nvPr/>
        </p:nvSpPr>
        <p:spPr>
          <a:xfrm>
            <a:off x="1002780" y="3466445"/>
            <a:ext cx="5149167" cy="369332"/>
          </a:xfrm>
          <a:prstGeom prst="rect">
            <a:avLst/>
          </a:prstGeom>
          <a:noFill/>
        </p:spPr>
        <p:txBody>
          <a:bodyPr wrap="none" rtlCol="0">
            <a:spAutoFit/>
          </a:bodyPr>
          <a:lstStyle/>
          <a:p>
            <a:r>
              <a:rPr lang="en-US" altLang="zh-CN" dirty="0" smtClean="0"/>
              <a:t>2</a:t>
            </a:r>
            <a:r>
              <a:rPr lang="zh-CN" altLang="en-US" dirty="0" smtClean="0"/>
              <a:t>，简述肿瘤相关基因拷贝数扩增的多种发生方式</a:t>
            </a:r>
            <a:endParaRPr lang="zh-CN" altLang="en-US" dirty="0"/>
          </a:p>
        </p:txBody>
      </p:sp>
    </p:spTree>
    <p:extLst>
      <p:ext uri="{BB962C8B-B14F-4D97-AF65-F5344CB8AC3E}">
        <p14:creationId xmlns:p14="http://schemas.microsoft.com/office/powerpoint/2010/main" val="2322659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http://jpkc.hactcm.edu.cn/2005hlxjc/Learn_Resource/tzzy/%D6%D0%B9%FA%B0%A9%D6%A2%B4%E5%B5%D8%CD%BC_image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419" y="1697221"/>
            <a:ext cx="2931443" cy="18824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19" y="3895671"/>
            <a:ext cx="2823722" cy="188248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6433" y="1859757"/>
            <a:ext cx="7098441" cy="3840651"/>
          </a:xfrm>
          <a:prstGeom prst="rect">
            <a:avLst/>
          </a:prstGeom>
        </p:spPr>
      </p:pic>
      <p:sp>
        <p:nvSpPr>
          <p:cNvPr id="6" name="Rectangle 5"/>
          <p:cNvSpPr/>
          <p:nvPr/>
        </p:nvSpPr>
        <p:spPr>
          <a:xfrm>
            <a:off x="4136433" y="412427"/>
            <a:ext cx="3789529" cy="646331"/>
          </a:xfrm>
          <a:prstGeom prst="rect">
            <a:avLst/>
          </a:prstGeom>
        </p:spPr>
        <p:txBody>
          <a:bodyPr wrap="square">
            <a:spAutoFit/>
          </a:bodyPr>
          <a:lstStyle/>
          <a:p>
            <a:r>
              <a:rPr lang="en-US" altLang="zh-CN" sz="3600" b="1" i="0" u="none" strike="noStrike" baseline="0" dirty="0" smtClean="0">
                <a:latin typeface="Arial" panose="020B0604020202020204" pitchFamily="34" charset="0"/>
              </a:rPr>
              <a:t>Cancer in China </a:t>
            </a:r>
            <a:endParaRPr lang="zh-CN" altLang="en-US" sz="3600" dirty="0"/>
          </a:p>
        </p:txBody>
      </p:sp>
    </p:spTree>
    <p:extLst>
      <p:ext uri="{BB962C8B-B14F-4D97-AF65-F5344CB8AC3E}">
        <p14:creationId xmlns:p14="http://schemas.microsoft.com/office/powerpoint/2010/main" val="1441558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2527" y="568071"/>
            <a:ext cx="3789529" cy="584775"/>
          </a:xfrm>
          <a:prstGeom prst="rect">
            <a:avLst/>
          </a:prstGeom>
        </p:spPr>
        <p:txBody>
          <a:bodyPr wrap="square">
            <a:spAutoFit/>
          </a:bodyPr>
          <a:lstStyle/>
          <a:p>
            <a:r>
              <a:rPr lang="en-US" altLang="zh-CN" sz="3200" b="1" i="0" u="none" strike="noStrike" baseline="0" dirty="0" smtClean="0">
                <a:latin typeface="Arial" panose="020B0604020202020204" pitchFamily="34" charset="0"/>
              </a:rPr>
              <a:t>Cancer in China </a:t>
            </a:r>
            <a:endParaRPr lang="zh-CN" altLang="en-US" sz="3200" dirty="0"/>
          </a:p>
        </p:txBody>
      </p:sp>
      <p:sp>
        <p:nvSpPr>
          <p:cNvPr id="4" name="Rectangle 3"/>
          <p:cNvSpPr/>
          <p:nvPr/>
        </p:nvSpPr>
        <p:spPr>
          <a:xfrm>
            <a:off x="1435292" y="1549360"/>
            <a:ext cx="9144000" cy="4401205"/>
          </a:xfrm>
          <a:prstGeom prst="rect">
            <a:avLst/>
          </a:prstGeom>
        </p:spPr>
        <p:txBody>
          <a:bodyPr wrap="square">
            <a:spAutoFit/>
          </a:bodyPr>
          <a:lstStyle/>
          <a:p>
            <a:r>
              <a:rPr lang="en-US" altLang="zh-CN" sz="2800" dirty="0" smtClean="0"/>
              <a:t>Nearly 1,800,000 – 2,000,000 people in China diagnosed with cancer each year</a:t>
            </a:r>
          </a:p>
          <a:p>
            <a:endParaRPr lang="en-US" altLang="zh-CN" sz="2800" dirty="0" smtClean="0"/>
          </a:p>
          <a:p>
            <a:r>
              <a:rPr lang="en-US" altLang="zh-CN" sz="2800" dirty="0" smtClean="0"/>
              <a:t>About 1,400,000 – 1,500,000 people will die from cancer, almost three per minute</a:t>
            </a:r>
          </a:p>
          <a:p>
            <a:endParaRPr lang="en-US" altLang="zh-CN" sz="2800" dirty="0" smtClean="0"/>
          </a:p>
          <a:p>
            <a:r>
              <a:rPr lang="en-US" altLang="zh-CN" sz="2800" u="sng" dirty="0" smtClean="0">
                <a:solidFill>
                  <a:srgbClr val="FF0000"/>
                </a:solidFill>
              </a:rPr>
              <a:t>One in four deaths </a:t>
            </a:r>
            <a:r>
              <a:rPr lang="en-US" altLang="zh-CN" sz="2800" dirty="0" smtClean="0"/>
              <a:t>(age 0 -64) in China is caused by cancer</a:t>
            </a:r>
          </a:p>
          <a:p>
            <a:endParaRPr lang="en-US" altLang="zh-CN" sz="2800" dirty="0" smtClean="0"/>
          </a:p>
          <a:p>
            <a:r>
              <a:rPr lang="en-US" altLang="zh-CN" sz="2800" dirty="0" smtClean="0"/>
              <a:t>Cancer death increased by 29% (12% after age adjustment) from 1990 – 2000</a:t>
            </a:r>
            <a:endParaRPr lang="zh-CN" altLang="en-US" sz="2800" dirty="0"/>
          </a:p>
        </p:txBody>
      </p:sp>
    </p:spTree>
    <p:extLst>
      <p:ext uri="{BB962C8B-B14F-4D97-AF65-F5344CB8AC3E}">
        <p14:creationId xmlns:p14="http://schemas.microsoft.com/office/powerpoint/2010/main" val="35914833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2669</TotalTime>
  <Words>5195</Words>
  <Application>Microsoft Office PowerPoint</Application>
  <PresentationFormat>Widescreen</PresentationFormat>
  <Paragraphs>411</Paragraphs>
  <Slides>70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ACaslonPro-Regular</vt:lpstr>
      <vt:lpstr>Arial Unicode MS</vt:lpstr>
      <vt:lpstr>FrutigerLTStd-Bold</vt:lpstr>
      <vt:lpstr>FrutigerLTStd-Light</vt:lpstr>
      <vt:lpstr>FrutigerLTStd-LightItalic</vt:lpstr>
      <vt:lpstr>宋体</vt:lpstr>
      <vt:lpstr>Arial</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350</cp:revision>
  <dcterms:created xsi:type="dcterms:W3CDTF">2016-05-03T02:39:02Z</dcterms:created>
  <dcterms:modified xsi:type="dcterms:W3CDTF">2023-10-07T22:59:03Z</dcterms:modified>
</cp:coreProperties>
</file>